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33"/>
  </p:notesMasterIdLst>
  <p:handoutMasterIdLst>
    <p:handoutMasterId r:id="rId34"/>
  </p:handoutMasterIdLst>
  <p:sldIdLst>
    <p:sldId id="256" r:id="rId2"/>
    <p:sldId id="284" r:id="rId3"/>
    <p:sldId id="304" r:id="rId4"/>
    <p:sldId id="305" r:id="rId5"/>
    <p:sldId id="307" r:id="rId6"/>
    <p:sldId id="301" r:id="rId7"/>
    <p:sldId id="306" r:id="rId8"/>
    <p:sldId id="292" r:id="rId9"/>
    <p:sldId id="293" r:id="rId10"/>
    <p:sldId id="285" r:id="rId11"/>
    <p:sldId id="300" r:id="rId12"/>
    <p:sldId id="286" r:id="rId13"/>
    <p:sldId id="298" r:id="rId14"/>
    <p:sldId id="266" r:id="rId15"/>
    <p:sldId id="267" r:id="rId16"/>
    <p:sldId id="268" r:id="rId17"/>
    <p:sldId id="287" r:id="rId18"/>
    <p:sldId id="269" r:id="rId19"/>
    <p:sldId id="289" r:id="rId20"/>
    <p:sldId id="288" r:id="rId21"/>
    <p:sldId id="299" r:id="rId22"/>
    <p:sldId id="270" r:id="rId23"/>
    <p:sldId id="290" r:id="rId24"/>
    <p:sldId id="291" r:id="rId25"/>
    <p:sldId id="294" r:id="rId26"/>
    <p:sldId id="295" r:id="rId27"/>
    <p:sldId id="296" r:id="rId28"/>
    <p:sldId id="272" r:id="rId29"/>
    <p:sldId id="297" r:id="rId30"/>
    <p:sldId id="259" r:id="rId31"/>
    <p:sldId id="26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8"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1" Type="http://schemas.openxmlformats.org/officeDocument/2006/relationships/image" Target="../media/image6.png"/></Relationships>
</file>

<file path=ppt/diagrams/_rels/drawing1.xml.rels><?xml version="1.0" encoding="UTF-8" standalone="yes"?>
<Relationships xmlns="http://schemas.openxmlformats.org/package/2006/relationships"><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0BEF68B8-1228-47BB-83B5-7B9CD1E3F84E}">
      <dgm:prSet phldrT="[Text]"/>
      <dgm:spPr/>
      <dgm:t>
        <a:bodyPr/>
        <a:lstStyle/>
        <a:p>
          <a:pPr>
            <a:lnSpc>
              <a:spcPct val="100000"/>
            </a:lnSpc>
          </a:pPr>
          <a:r>
            <a:rPr lang="en-US" dirty="0"/>
            <a:t>Explain The Boiler Plate</a:t>
          </a: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6ECBFE4F-DA32-4F20-AA43-D4AF5B7FA5E2}">
      <dgm:prSet phldrT="[Text]"/>
      <dgm:spPr/>
      <dgm:t>
        <a:bodyPr/>
        <a:lstStyle/>
        <a:p>
          <a:pPr>
            <a:lnSpc>
              <a:spcPct val="100000"/>
            </a:lnSpc>
          </a:pPr>
          <a:r>
            <a:rPr lang="en-US" dirty="0"/>
            <a:t>Explain each common piece of the boiler plate</a:t>
          </a:r>
        </a:p>
      </dgm:t>
    </dgm:pt>
    <dgm:pt modelId="{64C597AD-7716-4C40-BB47-80BE233376EB}" type="parTrans" cxnId="{D28BFFF5-F32F-4708-BAE8-49F2AADD0283}">
      <dgm:prSet/>
      <dgm:spPr/>
      <dgm:t>
        <a:bodyPr/>
        <a:lstStyle/>
        <a:p>
          <a:endParaRPr lang="en-IN"/>
        </a:p>
      </dgm:t>
    </dgm:pt>
    <dgm:pt modelId="{F6982E7B-4646-484F-A2B9-4F35BF9EFA69}" type="sibTrans" cxnId="{D28BFFF5-F32F-4708-BAE8-49F2AADD0283}">
      <dgm:prSet/>
      <dgm:spPr/>
      <dgm:t>
        <a:bodyPr/>
        <a:lstStyle/>
        <a:p>
          <a:endParaRPr lang="en-IN"/>
        </a:p>
      </dgm:t>
    </dgm:pt>
    <dgm:pt modelId="{70708CBD-555F-4A02-8E39-0D2734CC5DA7}">
      <dgm:prSet phldrT="[Text]"/>
      <dgm:spPr/>
      <dgm:t>
        <a:bodyPr/>
        <a:lstStyle/>
        <a:p>
          <a:pPr>
            <a:lnSpc>
              <a:spcPct val="100000"/>
            </a:lnSpc>
          </a:pPr>
          <a:r>
            <a:rPr lang="en-US" dirty="0"/>
            <a:t>Show how to build your Python ‘starter’ template</a:t>
          </a:r>
        </a:p>
      </dgm:t>
    </dgm:pt>
    <dgm:pt modelId="{DFADF238-0417-4270-B17F-3C430635E4E0}" type="parTrans" cxnId="{F6357F59-A64B-4248-A4F5-AC581D07C05D}">
      <dgm:prSet/>
      <dgm:spPr/>
      <dgm:t>
        <a:bodyPr/>
        <a:lstStyle/>
        <a:p>
          <a:endParaRPr lang="en-IN"/>
        </a:p>
      </dgm:t>
    </dgm:pt>
    <dgm:pt modelId="{F6991F5E-FA48-48D0-94C1-9BD347468A13}" type="sibTrans" cxnId="{F6357F59-A64B-4248-A4F5-AC581D07C05D}">
      <dgm:prSet/>
      <dgm:spPr/>
      <dgm:t>
        <a:bodyPr/>
        <a:lstStyle/>
        <a:p>
          <a:endParaRPr lang="en-IN"/>
        </a:p>
      </dgm:t>
    </dgm:pt>
    <dgm:pt modelId="{50822C84-DFDC-4A86-86C7-5F7AC9869FB9}">
      <dgm:prSet phldrT="[Text]"/>
      <dgm:spPr/>
      <dgm:t>
        <a:bodyPr/>
        <a:lstStyle/>
        <a:p>
          <a:pPr>
            <a:lnSpc>
              <a:spcPct val="100000"/>
            </a:lnSpc>
          </a:pPr>
          <a:r>
            <a:rPr lang="en-US" dirty="0"/>
            <a:t>How Dynamo interact with Python</a:t>
          </a:r>
        </a:p>
      </dgm:t>
    </dgm:pt>
    <dgm:pt modelId="{D90C478A-040A-4733-8F77-80B573B42D37}" type="parTrans" cxnId="{91A02EE6-436D-4354-AB6E-C752A223D96B}">
      <dgm:prSet/>
      <dgm:spPr/>
      <dgm:t>
        <a:bodyPr/>
        <a:lstStyle/>
        <a:p>
          <a:endParaRPr lang="en-IN"/>
        </a:p>
      </dgm:t>
    </dgm:pt>
    <dgm:pt modelId="{784C357F-2B4E-4D7B-B68D-1123245469FB}" type="sibTrans" cxnId="{91A02EE6-436D-4354-AB6E-C752A223D96B}">
      <dgm:prSet/>
      <dgm:spPr/>
      <dgm:t>
        <a:bodyPr/>
        <a:lstStyle/>
        <a:p>
          <a:endParaRPr lang="en-IN"/>
        </a:p>
      </dgm:t>
    </dgm:pt>
    <dgm:pt modelId="{1BAB2F4D-A486-4153-982A-B34C229B2C23}">
      <dgm:prSet phldrT="[Text]"/>
      <dgm:spPr/>
      <dgm:t>
        <a:bodyPr/>
        <a:lstStyle/>
        <a:p>
          <a:pPr>
            <a:lnSpc>
              <a:spcPct val="100000"/>
            </a:lnSpc>
          </a:pPr>
          <a:r>
            <a:rPr lang="en-US" dirty="0"/>
            <a:t>What is Revit API</a:t>
          </a:r>
        </a:p>
      </dgm:t>
    </dgm:pt>
    <dgm:pt modelId="{CC23F9CC-94E4-44E6-95FE-836054A32F74}" type="parTrans" cxnId="{8EF31696-89C0-48EA-8052-E2B3741DA4CC}">
      <dgm:prSet/>
      <dgm:spPr/>
      <dgm:t>
        <a:bodyPr/>
        <a:lstStyle/>
        <a:p>
          <a:endParaRPr lang="en-IN"/>
        </a:p>
      </dgm:t>
    </dgm:pt>
    <dgm:pt modelId="{7DE6D005-D640-4D19-87E9-F67C93A50C57}" type="sibTrans" cxnId="{8EF31696-89C0-48EA-8052-E2B3741DA4CC}">
      <dgm:prSet/>
      <dgm:spPr/>
      <dgm:t>
        <a:bodyPr/>
        <a:lstStyle/>
        <a:p>
          <a:endParaRPr lang="en-IN"/>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5"/>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5"/>
      <dgm:spPr/>
    </dgm:pt>
    <dgm:pt modelId="{429CABD1-4116-474B-81BF-735E2CA9DD00}" type="pres">
      <dgm:prSet presAssocID="{7E5AA53B-3EEE-4DE4-BB81-9044890C2946}" presName="dstNode" presStyleLbl="node1" presStyleIdx="0" presStyleCnt="5"/>
      <dgm:spPr/>
    </dgm:pt>
    <dgm:pt modelId="{60CD8D56-244B-4D4B-9860-C2AF2BD2A85D}" type="pres">
      <dgm:prSet presAssocID="{50822C84-DFDC-4A86-86C7-5F7AC9869FB9}" presName="text_1" presStyleLbl="node1" presStyleIdx="0" presStyleCnt="5">
        <dgm:presLayoutVars>
          <dgm:bulletEnabled val="1"/>
        </dgm:presLayoutVars>
      </dgm:prSet>
      <dgm:spPr/>
    </dgm:pt>
    <dgm:pt modelId="{20192E76-5C07-4481-8CD3-49BF613AE3AF}" type="pres">
      <dgm:prSet presAssocID="{50822C84-DFDC-4A86-86C7-5F7AC9869FB9}" presName="accent_1" presStyleCnt="0"/>
      <dgm:spPr/>
    </dgm:pt>
    <dgm:pt modelId="{51222441-9479-4760-8815-6EC01D29C60D}" type="pres">
      <dgm:prSet presAssocID="{50822C84-DFDC-4A86-86C7-5F7AC9869FB9}" presName="accentRepeatNode" presStyleLbl="solidFgAcc1" presStyleIdx="0" presStyleCnt="5"/>
      <dgm:spPr>
        <a:blipFill rotWithShape="0">
          <a:blip xmlns:r="http://schemas.openxmlformats.org/officeDocument/2006/relationships" r:embed="rId1"/>
          <a:srcRect/>
          <a:stretch>
            <a:fillRect/>
          </a:stretch>
        </a:blipFill>
      </dgm:spPr>
    </dgm:pt>
    <dgm:pt modelId="{7D69C9D1-219D-4C6D-B1BA-AAA3F3E60B0E}" type="pres">
      <dgm:prSet presAssocID="{1BAB2F4D-A486-4153-982A-B34C229B2C23}" presName="text_2" presStyleLbl="node1" presStyleIdx="1" presStyleCnt="5">
        <dgm:presLayoutVars>
          <dgm:bulletEnabled val="1"/>
        </dgm:presLayoutVars>
      </dgm:prSet>
      <dgm:spPr/>
    </dgm:pt>
    <dgm:pt modelId="{4AA41A4B-0133-49F6-A373-EC5B47F6339F}" type="pres">
      <dgm:prSet presAssocID="{1BAB2F4D-A486-4153-982A-B34C229B2C23}" presName="accent_2" presStyleCnt="0"/>
      <dgm:spPr/>
    </dgm:pt>
    <dgm:pt modelId="{D986548D-BA57-497A-8FBB-62AC529FFEE9}" type="pres">
      <dgm:prSet presAssocID="{1BAB2F4D-A486-4153-982A-B34C229B2C23}" presName="accentRepeatNode" presStyleLbl="solidFgAcc1" presStyleIdx="1" presStyleCnt="5"/>
      <dgm:spPr>
        <a:blipFill rotWithShape="0">
          <a:blip xmlns:r="http://schemas.openxmlformats.org/officeDocument/2006/relationships" r:embed="rId1"/>
          <a:srcRect/>
          <a:stretch>
            <a:fillRect/>
          </a:stretch>
        </a:blipFill>
      </dgm:spPr>
    </dgm:pt>
    <dgm:pt modelId="{A2735445-4345-494D-91AC-737E2A00632E}" type="pres">
      <dgm:prSet presAssocID="{0BEF68B8-1228-47BB-83B5-7B9CD1E3F84E}" presName="text_3" presStyleLbl="node1" presStyleIdx="2" presStyleCnt="5">
        <dgm:presLayoutVars>
          <dgm:bulletEnabled val="1"/>
        </dgm:presLayoutVars>
      </dgm:prSet>
      <dgm:spPr/>
    </dgm:pt>
    <dgm:pt modelId="{FFD950D6-F717-4DBF-B5BC-6C927C2E7B5C}" type="pres">
      <dgm:prSet presAssocID="{0BEF68B8-1228-47BB-83B5-7B9CD1E3F84E}" presName="accent_3" presStyleCnt="0"/>
      <dgm:spPr/>
    </dgm:pt>
    <dgm:pt modelId="{3F8116AC-FAC3-4E95-9865-93CCFEB191B9}" type="pres">
      <dgm:prSet presAssocID="{0BEF68B8-1228-47BB-83B5-7B9CD1E3F84E}" presName="accentRepeatNode" presStyleLbl="solidFgAcc1" presStyleIdx="2" presStyleCnt="5"/>
      <dgm:spPr>
        <a:blipFill rotWithShape="0">
          <a:blip xmlns:r="http://schemas.openxmlformats.org/officeDocument/2006/relationships" r:embed="rId1"/>
          <a:srcRect/>
          <a:stretch>
            <a:fillRect/>
          </a:stretch>
        </a:blipFill>
      </dgm:spPr>
    </dgm:pt>
    <dgm:pt modelId="{6ED48360-B884-4072-9F7A-A013BA2402C7}" type="pres">
      <dgm:prSet presAssocID="{6ECBFE4F-DA32-4F20-AA43-D4AF5B7FA5E2}" presName="text_4" presStyleLbl="node1" presStyleIdx="3" presStyleCnt="5">
        <dgm:presLayoutVars>
          <dgm:bulletEnabled val="1"/>
        </dgm:presLayoutVars>
      </dgm:prSet>
      <dgm:spPr/>
    </dgm:pt>
    <dgm:pt modelId="{DB8B5170-7EE6-4E30-9F70-14AA73083DC5}" type="pres">
      <dgm:prSet presAssocID="{6ECBFE4F-DA32-4F20-AA43-D4AF5B7FA5E2}" presName="accent_4" presStyleCnt="0"/>
      <dgm:spPr/>
    </dgm:pt>
    <dgm:pt modelId="{6B35D1C2-0E84-4957-9816-E744DB182FA4}" type="pres">
      <dgm:prSet presAssocID="{6ECBFE4F-DA32-4F20-AA43-D4AF5B7FA5E2}" presName="accentRepeatNode" presStyleLbl="solidFgAcc1" presStyleIdx="3" presStyleCnt="5"/>
      <dgm:spPr>
        <a:blipFill rotWithShape="0">
          <a:blip xmlns:r="http://schemas.openxmlformats.org/officeDocument/2006/relationships" r:embed="rId1"/>
          <a:srcRect/>
          <a:stretch>
            <a:fillRect/>
          </a:stretch>
        </a:blipFill>
      </dgm:spPr>
    </dgm:pt>
    <dgm:pt modelId="{A315D154-E8E7-4E99-BC7D-2B7983995BD7}" type="pres">
      <dgm:prSet presAssocID="{70708CBD-555F-4A02-8E39-0D2734CC5DA7}" presName="text_5" presStyleLbl="node1" presStyleIdx="4" presStyleCnt="5">
        <dgm:presLayoutVars>
          <dgm:bulletEnabled val="1"/>
        </dgm:presLayoutVars>
      </dgm:prSet>
      <dgm:spPr/>
    </dgm:pt>
    <dgm:pt modelId="{57F61BF4-5CA6-4A21-B887-43B23D0EE7CD}" type="pres">
      <dgm:prSet presAssocID="{70708CBD-555F-4A02-8E39-0D2734CC5DA7}" presName="accent_5" presStyleCnt="0"/>
      <dgm:spPr/>
    </dgm:pt>
    <dgm:pt modelId="{DBFFFA67-DAFA-414B-8A0E-3794585CE345}" type="pres">
      <dgm:prSet presAssocID="{70708CBD-555F-4A02-8E39-0D2734CC5DA7}" presName="accentRepeatNode" presStyleLbl="solidFgAcc1" presStyleIdx="4" presStyleCnt="5"/>
      <dgm:spPr>
        <a:blipFill rotWithShape="0">
          <a:blip xmlns:r="http://schemas.openxmlformats.org/officeDocument/2006/relationships" r:embed="rId1"/>
          <a:srcRect/>
          <a:stretch>
            <a:fillRect/>
          </a:stretch>
        </a:blipFill>
      </dgm:spPr>
    </dgm:pt>
  </dgm:ptLst>
  <dgm:cxnLst>
    <dgm:cxn modelId="{F20B8204-2807-43C6-9660-53ED5825D7D6}" type="presOf" srcId="{784C357F-2B4E-4D7B-B68D-1123245469FB}" destId="{D79B43FC-100B-4A0D-A4D5-0D2D04B99064}" srcOrd="0" destOrd="0" presId="urn:microsoft.com/office/officeart/2008/layout/VerticalCurvedList"/>
    <dgm:cxn modelId="{622E393A-1702-4F7B-94E7-59601C0C02B2}" type="presOf" srcId="{0BEF68B8-1228-47BB-83B5-7B9CD1E3F84E}" destId="{A2735445-4345-494D-91AC-737E2A00632E}" srcOrd="0" destOrd="0" presId="urn:microsoft.com/office/officeart/2008/layout/VerticalCurvedList"/>
    <dgm:cxn modelId="{37B5B173-145C-41CA-9B8C-DF5F17923CBC}" type="presOf" srcId="{1BAB2F4D-A486-4153-982A-B34C229B2C23}" destId="{7D69C9D1-219D-4C6D-B1BA-AAA3F3E60B0E}" srcOrd="0" destOrd="0" presId="urn:microsoft.com/office/officeart/2008/layout/VerticalCurvedList"/>
    <dgm:cxn modelId="{F6357F59-A64B-4248-A4F5-AC581D07C05D}" srcId="{7E5AA53B-3EEE-4DE4-BB81-9044890C2946}" destId="{70708CBD-555F-4A02-8E39-0D2734CC5DA7}" srcOrd="4" destOrd="0" parTransId="{DFADF238-0417-4270-B17F-3C430635E4E0}" sibTransId="{F6991F5E-FA48-48D0-94C1-9BD347468A13}"/>
    <dgm:cxn modelId="{6868797B-B2DA-4587-B5A8-F8613DEE675B}" type="presOf" srcId="{6ECBFE4F-DA32-4F20-AA43-D4AF5B7FA5E2}" destId="{6ED48360-B884-4072-9F7A-A013BA2402C7}" srcOrd="0" destOrd="0" presId="urn:microsoft.com/office/officeart/2008/layout/VerticalCurvedList"/>
    <dgm:cxn modelId="{EDEF4F82-1237-4639-A0F7-385C1897CE66}" srcId="{7E5AA53B-3EEE-4DE4-BB81-9044890C2946}" destId="{0BEF68B8-1228-47BB-83B5-7B9CD1E3F84E}" srcOrd="2" destOrd="0" parTransId="{ED3A4BC2-B75A-4952-A38B-A42B5995DF05}" sibTransId="{FD949706-EDCC-4ADC-8EDF-8EDA49C92325}"/>
    <dgm:cxn modelId="{4F65CC8F-B5A8-40BE-A32B-05862B543D6A}" type="presOf" srcId="{7E5AA53B-3EEE-4DE4-BB81-9044890C2946}" destId="{57806726-6E60-4ACC-9C1C-7DF9CC365A10}" srcOrd="0" destOrd="0" presId="urn:microsoft.com/office/officeart/2008/layout/VerticalCurvedList"/>
    <dgm:cxn modelId="{8EF31696-89C0-48EA-8052-E2B3741DA4CC}" srcId="{7E5AA53B-3EEE-4DE4-BB81-9044890C2946}" destId="{1BAB2F4D-A486-4153-982A-B34C229B2C23}" srcOrd="1" destOrd="0" parTransId="{CC23F9CC-94E4-44E6-95FE-836054A32F74}" sibTransId="{7DE6D005-D640-4D19-87E9-F67C93A50C57}"/>
    <dgm:cxn modelId="{7AA2E2B4-5E8F-45DD-A34B-BADAEFF0BF98}" type="presOf" srcId="{70708CBD-555F-4A02-8E39-0D2734CC5DA7}" destId="{A315D154-E8E7-4E99-BC7D-2B7983995BD7}" srcOrd="0" destOrd="0" presId="urn:microsoft.com/office/officeart/2008/layout/VerticalCurvedList"/>
    <dgm:cxn modelId="{D4B554BF-BF50-4D43-B71E-AB04860AAAB7}" type="presOf" srcId="{50822C84-DFDC-4A86-86C7-5F7AC9869FB9}" destId="{60CD8D56-244B-4D4B-9860-C2AF2BD2A85D}" srcOrd="0" destOrd="0" presId="urn:microsoft.com/office/officeart/2008/layout/VerticalCurvedList"/>
    <dgm:cxn modelId="{91A02EE6-436D-4354-AB6E-C752A223D96B}" srcId="{7E5AA53B-3EEE-4DE4-BB81-9044890C2946}" destId="{50822C84-DFDC-4A86-86C7-5F7AC9869FB9}" srcOrd="0" destOrd="0" parTransId="{D90C478A-040A-4733-8F77-80B573B42D37}" sibTransId="{784C357F-2B4E-4D7B-B68D-1123245469FB}"/>
    <dgm:cxn modelId="{D28BFFF5-F32F-4708-BAE8-49F2AADD0283}" srcId="{7E5AA53B-3EEE-4DE4-BB81-9044890C2946}" destId="{6ECBFE4F-DA32-4F20-AA43-D4AF5B7FA5E2}" srcOrd="3" destOrd="0" parTransId="{64C597AD-7716-4C40-BB47-80BE233376EB}" sibTransId="{F6982E7B-4646-484F-A2B9-4F35BF9EFA69}"/>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4C89DC47-333B-4841-9ABB-62569DB07A40}" type="presParOf" srcId="{90561C55-3C6E-4D53-85E1-2C50BCDDA392}" destId="{60CD8D56-244B-4D4B-9860-C2AF2BD2A85D}" srcOrd="1" destOrd="0" presId="urn:microsoft.com/office/officeart/2008/layout/VerticalCurvedList"/>
    <dgm:cxn modelId="{841B065E-D927-49D4-99BA-9FF18A5D0100}" type="presParOf" srcId="{90561C55-3C6E-4D53-85E1-2C50BCDDA392}" destId="{20192E76-5C07-4481-8CD3-49BF613AE3AF}" srcOrd="2" destOrd="0" presId="urn:microsoft.com/office/officeart/2008/layout/VerticalCurvedList"/>
    <dgm:cxn modelId="{A2FEB4FB-200D-4CE2-9045-EE2B2014F5FE}" type="presParOf" srcId="{20192E76-5C07-4481-8CD3-49BF613AE3AF}" destId="{51222441-9479-4760-8815-6EC01D29C60D}" srcOrd="0" destOrd="0" presId="urn:microsoft.com/office/officeart/2008/layout/VerticalCurvedList"/>
    <dgm:cxn modelId="{F97ABE99-E3DD-4652-AACE-E02CAB73AFA3}" type="presParOf" srcId="{90561C55-3C6E-4D53-85E1-2C50BCDDA392}" destId="{7D69C9D1-219D-4C6D-B1BA-AAA3F3E60B0E}" srcOrd="3" destOrd="0" presId="urn:microsoft.com/office/officeart/2008/layout/VerticalCurvedList"/>
    <dgm:cxn modelId="{421FFDE0-217A-4EA0-A184-A94B4E6229F8}" type="presParOf" srcId="{90561C55-3C6E-4D53-85E1-2C50BCDDA392}" destId="{4AA41A4B-0133-49F6-A373-EC5B47F6339F}" srcOrd="4" destOrd="0" presId="urn:microsoft.com/office/officeart/2008/layout/VerticalCurvedList"/>
    <dgm:cxn modelId="{73CC3204-F241-46B8-ABA1-8BD35D98E8EA}" type="presParOf" srcId="{4AA41A4B-0133-49F6-A373-EC5B47F6339F}" destId="{D986548D-BA57-497A-8FBB-62AC529FFEE9}" srcOrd="0" destOrd="0" presId="urn:microsoft.com/office/officeart/2008/layout/VerticalCurvedList"/>
    <dgm:cxn modelId="{194C3E92-D24A-44D3-9989-706FF1D87569}" type="presParOf" srcId="{90561C55-3C6E-4D53-85E1-2C50BCDDA392}" destId="{A2735445-4345-494D-91AC-737E2A00632E}" srcOrd="5" destOrd="0" presId="urn:microsoft.com/office/officeart/2008/layout/VerticalCurvedList"/>
    <dgm:cxn modelId="{FCB18619-56DE-4D82-98DA-239C3661884F}" type="presParOf" srcId="{90561C55-3C6E-4D53-85E1-2C50BCDDA392}" destId="{FFD950D6-F717-4DBF-B5BC-6C927C2E7B5C}" srcOrd="6" destOrd="0" presId="urn:microsoft.com/office/officeart/2008/layout/VerticalCurvedList"/>
    <dgm:cxn modelId="{9F89668A-EB0D-4952-B39C-3B26E455E26C}" type="presParOf" srcId="{FFD950D6-F717-4DBF-B5BC-6C927C2E7B5C}" destId="{3F8116AC-FAC3-4E95-9865-93CCFEB191B9}" srcOrd="0" destOrd="0" presId="urn:microsoft.com/office/officeart/2008/layout/VerticalCurvedList"/>
    <dgm:cxn modelId="{5F3A3EFC-5BA7-4384-9CFD-0EED76AE0614}" type="presParOf" srcId="{90561C55-3C6E-4D53-85E1-2C50BCDDA392}" destId="{6ED48360-B884-4072-9F7A-A013BA2402C7}" srcOrd="7" destOrd="0" presId="urn:microsoft.com/office/officeart/2008/layout/VerticalCurvedList"/>
    <dgm:cxn modelId="{D3F20718-28DE-4C06-86B0-77C06BD5D474}" type="presParOf" srcId="{90561C55-3C6E-4D53-85E1-2C50BCDDA392}" destId="{DB8B5170-7EE6-4E30-9F70-14AA73083DC5}" srcOrd="8" destOrd="0" presId="urn:microsoft.com/office/officeart/2008/layout/VerticalCurvedList"/>
    <dgm:cxn modelId="{F16504E0-B272-4608-A855-4B8D322D172A}" type="presParOf" srcId="{DB8B5170-7EE6-4E30-9F70-14AA73083DC5}" destId="{6B35D1C2-0E84-4957-9816-E744DB182FA4}" srcOrd="0" destOrd="0" presId="urn:microsoft.com/office/officeart/2008/layout/VerticalCurvedList"/>
    <dgm:cxn modelId="{C18054F3-F1BF-4529-9AD5-A8ECD4E8F38F}" type="presParOf" srcId="{90561C55-3C6E-4D53-85E1-2C50BCDDA392}" destId="{A315D154-E8E7-4E99-BC7D-2B7983995BD7}" srcOrd="9" destOrd="0" presId="urn:microsoft.com/office/officeart/2008/layout/VerticalCurvedList"/>
    <dgm:cxn modelId="{5661591C-714D-4E07-B08B-FD1FE65FED53}" type="presParOf" srcId="{90561C55-3C6E-4D53-85E1-2C50BCDDA392}" destId="{57F61BF4-5CA6-4A21-B887-43B23D0EE7CD}" srcOrd="10" destOrd="0" presId="urn:microsoft.com/office/officeart/2008/layout/VerticalCurvedList"/>
    <dgm:cxn modelId="{EA4146E1-191C-4F57-9CBF-D1A29167EC1D}" type="presParOf" srcId="{57F61BF4-5CA6-4A21-B887-43B23D0EE7CD}" destId="{DBFFFA67-DAFA-414B-8A0E-3794585CE345}"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0"/>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0"/>
      <dgm:spPr/>
    </dgm:pt>
    <dgm:pt modelId="{429CABD1-4116-474B-81BF-735E2CA9DD00}" type="pres">
      <dgm:prSet presAssocID="{7E5AA53B-3EEE-4DE4-BB81-9044890C2946}" presName="dstNode" presStyleLbl="node1" presStyleIdx="0" presStyleCnt="0"/>
      <dgm:spPr/>
    </dgm:pt>
  </dgm:ptLst>
  <dgm:cxnLst>
    <dgm:cxn modelId="{4F65CC8F-B5A8-40BE-A32B-05862B543D6A}" type="presOf" srcId="{7E5AA53B-3EEE-4DE4-BB81-9044890C2946}" destId="{57806726-6E60-4ACC-9C1C-7DF9CC365A10}"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0CD8D56-244B-4D4B-9860-C2AF2BD2A85D}">
      <dsp:nvSpPr>
        <dsp:cNvPr id="0" name=""/>
        <dsp:cNvSpPr/>
      </dsp:nvSpPr>
      <dsp:spPr>
        <a:xfrm>
          <a:off x="338329" y="222674"/>
          <a:ext cx="6468629" cy="445634"/>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3723" tIns="55880" rIns="55880" bIns="55880" numCol="1" spcCol="1270" anchor="ctr" anchorCtr="0">
          <a:noAutofit/>
        </a:bodyPr>
        <a:lstStyle/>
        <a:p>
          <a:pPr marL="0" lvl="0" indent="0" algn="l" defTabSz="977900">
            <a:lnSpc>
              <a:spcPct val="100000"/>
            </a:lnSpc>
            <a:spcBef>
              <a:spcPct val="0"/>
            </a:spcBef>
            <a:spcAft>
              <a:spcPct val="35000"/>
            </a:spcAft>
            <a:buNone/>
          </a:pPr>
          <a:r>
            <a:rPr lang="en-US" sz="2200" kern="1200" dirty="0"/>
            <a:t>How Dynamo interact with Python</a:t>
          </a:r>
        </a:p>
      </dsp:txBody>
      <dsp:txXfrm>
        <a:off x="338329" y="222674"/>
        <a:ext cx="6468629" cy="445634"/>
      </dsp:txXfrm>
    </dsp:sp>
    <dsp:sp modelId="{51222441-9479-4760-8815-6EC01D29C60D}">
      <dsp:nvSpPr>
        <dsp:cNvPr id="0" name=""/>
        <dsp:cNvSpPr/>
      </dsp:nvSpPr>
      <dsp:spPr>
        <a:xfrm>
          <a:off x="59807" y="166970"/>
          <a:ext cx="557043" cy="557043"/>
        </a:xfrm>
        <a:prstGeom prst="ellipse">
          <a:avLst/>
        </a:prstGeom>
        <a:blipFill rotWithShape="0">
          <a:blip xmlns:r="http://schemas.openxmlformats.org/officeDocument/2006/relationships" r:embed="rId1"/>
          <a:srcRect/>
          <a:stretch>
            <a:fillRect/>
          </a:stretch>
        </a:blip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D69C9D1-219D-4C6D-B1BA-AAA3F3E60B0E}">
      <dsp:nvSpPr>
        <dsp:cNvPr id="0" name=""/>
        <dsp:cNvSpPr/>
      </dsp:nvSpPr>
      <dsp:spPr>
        <a:xfrm>
          <a:off x="657658" y="890913"/>
          <a:ext cx="6149301" cy="445634"/>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3723" tIns="55880" rIns="55880" bIns="55880" numCol="1" spcCol="1270" anchor="ctr" anchorCtr="0">
          <a:noAutofit/>
        </a:bodyPr>
        <a:lstStyle/>
        <a:p>
          <a:pPr marL="0" lvl="0" indent="0" algn="l" defTabSz="977900">
            <a:lnSpc>
              <a:spcPct val="100000"/>
            </a:lnSpc>
            <a:spcBef>
              <a:spcPct val="0"/>
            </a:spcBef>
            <a:spcAft>
              <a:spcPct val="35000"/>
            </a:spcAft>
            <a:buNone/>
          </a:pPr>
          <a:r>
            <a:rPr lang="en-US" sz="2200" kern="1200" dirty="0"/>
            <a:t>What is Revit API</a:t>
          </a:r>
        </a:p>
      </dsp:txBody>
      <dsp:txXfrm>
        <a:off x="657658" y="890913"/>
        <a:ext cx="6149301" cy="445634"/>
      </dsp:txXfrm>
    </dsp:sp>
    <dsp:sp modelId="{D986548D-BA57-497A-8FBB-62AC529FFEE9}">
      <dsp:nvSpPr>
        <dsp:cNvPr id="0" name=""/>
        <dsp:cNvSpPr/>
      </dsp:nvSpPr>
      <dsp:spPr>
        <a:xfrm>
          <a:off x="379136" y="835208"/>
          <a:ext cx="557043" cy="557043"/>
        </a:xfrm>
        <a:prstGeom prst="ellipse">
          <a:avLst/>
        </a:prstGeom>
        <a:blipFill rotWithShape="0">
          <a:blip xmlns:r="http://schemas.openxmlformats.org/officeDocument/2006/relationships" r:embed="rId1"/>
          <a:srcRect/>
          <a:stretch>
            <a:fillRect/>
          </a:stretch>
        </a:blip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2735445-4345-494D-91AC-737E2A00632E}">
      <dsp:nvSpPr>
        <dsp:cNvPr id="0" name=""/>
        <dsp:cNvSpPr/>
      </dsp:nvSpPr>
      <dsp:spPr>
        <a:xfrm>
          <a:off x="755666" y="1559151"/>
          <a:ext cx="6051292" cy="445634"/>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3723" tIns="55880" rIns="55880" bIns="55880" numCol="1" spcCol="1270" anchor="ctr" anchorCtr="0">
          <a:noAutofit/>
        </a:bodyPr>
        <a:lstStyle/>
        <a:p>
          <a:pPr marL="0" lvl="0" indent="0" algn="l" defTabSz="977900">
            <a:lnSpc>
              <a:spcPct val="100000"/>
            </a:lnSpc>
            <a:spcBef>
              <a:spcPct val="0"/>
            </a:spcBef>
            <a:spcAft>
              <a:spcPct val="35000"/>
            </a:spcAft>
            <a:buNone/>
          </a:pPr>
          <a:r>
            <a:rPr lang="en-US" sz="2200" kern="1200" dirty="0"/>
            <a:t>Explain The Boiler Plate</a:t>
          </a:r>
        </a:p>
      </dsp:txBody>
      <dsp:txXfrm>
        <a:off x="755666" y="1559151"/>
        <a:ext cx="6051292" cy="445634"/>
      </dsp:txXfrm>
    </dsp:sp>
    <dsp:sp modelId="{3F8116AC-FAC3-4E95-9865-93CCFEB191B9}">
      <dsp:nvSpPr>
        <dsp:cNvPr id="0" name=""/>
        <dsp:cNvSpPr/>
      </dsp:nvSpPr>
      <dsp:spPr>
        <a:xfrm>
          <a:off x="477144" y="1503447"/>
          <a:ext cx="557043" cy="557043"/>
        </a:xfrm>
        <a:prstGeom prst="ellipse">
          <a:avLst/>
        </a:prstGeom>
        <a:blipFill rotWithShape="0">
          <a:blip xmlns:r="http://schemas.openxmlformats.org/officeDocument/2006/relationships" r:embed="rId1"/>
          <a:srcRect/>
          <a:stretch>
            <a:fillRect/>
          </a:stretch>
        </a:blip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ED48360-B884-4072-9F7A-A013BA2402C7}">
      <dsp:nvSpPr>
        <dsp:cNvPr id="0" name=""/>
        <dsp:cNvSpPr/>
      </dsp:nvSpPr>
      <dsp:spPr>
        <a:xfrm>
          <a:off x="657658" y="2227389"/>
          <a:ext cx="6149301" cy="445634"/>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3723" tIns="55880" rIns="55880" bIns="55880" numCol="1" spcCol="1270" anchor="ctr" anchorCtr="0">
          <a:noAutofit/>
        </a:bodyPr>
        <a:lstStyle/>
        <a:p>
          <a:pPr marL="0" lvl="0" indent="0" algn="l" defTabSz="977900">
            <a:lnSpc>
              <a:spcPct val="100000"/>
            </a:lnSpc>
            <a:spcBef>
              <a:spcPct val="0"/>
            </a:spcBef>
            <a:spcAft>
              <a:spcPct val="35000"/>
            </a:spcAft>
            <a:buNone/>
          </a:pPr>
          <a:r>
            <a:rPr lang="en-US" sz="2200" kern="1200" dirty="0"/>
            <a:t>Explain each common piece of the boiler plate</a:t>
          </a:r>
        </a:p>
      </dsp:txBody>
      <dsp:txXfrm>
        <a:off x="657658" y="2227389"/>
        <a:ext cx="6149301" cy="445634"/>
      </dsp:txXfrm>
    </dsp:sp>
    <dsp:sp modelId="{6B35D1C2-0E84-4957-9816-E744DB182FA4}">
      <dsp:nvSpPr>
        <dsp:cNvPr id="0" name=""/>
        <dsp:cNvSpPr/>
      </dsp:nvSpPr>
      <dsp:spPr>
        <a:xfrm>
          <a:off x="379136" y="2171685"/>
          <a:ext cx="557043" cy="557043"/>
        </a:xfrm>
        <a:prstGeom prst="ellipse">
          <a:avLst/>
        </a:prstGeom>
        <a:blipFill rotWithShape="0">
          <a:blip xmlns:r="http://schemas.openxmlformats.org/officeDocument/2006/relationships" r:embed="rId1"/>
          <a:srcRect/>
          <a:stretch>
            <a:fillRect/>
          </a:stretch>
        </a:blip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315D154-E8E7-4E99-BC7D-2B7983995BD7}">
      <dsp:nvSpPr>
        <dsp:cNvPr id="0" name=""/>
        <dsp:cNvSpPr/>
      </dsp:nvSpPr>
      <dsp:spPr>
        <a:xfrm>
          <a:off x="338329" y="2895628"/>
          <a:ext cx="6468629" cy="445634"/>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3723" tIns="55880" rIns="55880" bIns="55880" numCol="1" spcCol="1270" anchor="ctr" anchorCtr="0">
          <a:noAutofit/>
        </a:bodyPr>
        <a:lstStyle/>
        <a:p>
          <a:pPr marL="0" lvl="0" indent="0" algn="l" defTabSz="977900">
            <a:lnSpc>
              <a:spcPct val="100000"/>
            </a:lnSpc>
            <a:spcBef>
              <a:spcPct val="0"/>
            </a:spcBef>
            <a:spcAft>
              <a:spcPct val="35000"/>
            </a:spcAft>
            <a:buNone/>
          </a:pPr>
          <a:r>
            <a:rPr lang="en-US" sz="2200" kern="1200" dirty="0"/>
            <a:t>Show how to build your Python ‘starter’ template</a:t>
          </a:r>
        </a:p>
      </dsp:txBody>
      <dsp:txXfrm>
        <a:off x="338329" y="2895628"/>
        <a:ext cx="6468629" cy="445634"/>
      </dsp:txXfrm>
    </dsp:sp>
    <dsp:sp modelId="{DBFFFA67-DAFA-414B-8A0E-3794585CE345}">
      <dsp:nvSpPr>
        <dsp:cNvPr id="0" name=""/>
        <dsp:cNvSpPr/>
      </dsp:nvSpPr>
      <dsp:spPr>
        <a:xfrm>
          <a:off x="59807" y="2839923"/>
          <a:ext cx="557043" cy="557043"/>
        </a:xfrm>
        <a:prstGeom prst="ellipse">
          <a:avLst/>
        </a:prstGeom>
        <a:blipFill rotWithShape="0">
          <a:blip xmlns:r="http://schemas.openxmlformats.org/officeDocument/2006/relationships" r:embed="rId1"/>
          <a:srcRect/>
          <a:stretch>
            <a:fillRect/>
          </a:stretch>
        </a:blip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1/16/2022</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439276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30</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31</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1/16/2022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1/16/2022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1/16/2022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1/16/2022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1/16/2022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8.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8455233" cy="895244"/>
          </a:xfrm>
        </p:spPr>
        <p:txBody>
          <a:bodyPr>
            <a:noAutofit/>
          </a:bodyPr>
          <a:lstStyle/>
          <a:p>
            <a:r>
              <a:rPr lang="en-US" sz="6000" dirty="0">
                <a:solidFill>
                  <a:schemeClr val="bg1"/>
                </a:solidFill>
              </a:rPr>
              <a:t>PYTHON in dynamo</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6240947" cy="933554"/>
          </a:xfrm>
        </p:spPr>
        <p:txBody>
          <a:bodyPr>
            <a:noAutofit/>
          </a:bodyPr>
          <a:lstStyle/>
          <a:p>
            <a:r>
              <a:rPr lang="en-US" sz="4400" dirty="0">
                <a:solidFill>
                  <a:srgbClr val="7CEBFF"/>
                </a:solidFill>
              </a:rPr>
              <a:t>PRAGATHEESH KUMAR</a:t>
            </a:r>
          </a:p>
        </p:txBody>
      </p:sp>
      <p:pic>
        <p:nvPicPr>
          <p:cNvPr id="11" name="Picture 8" descr="python icon 512x512px (ico, png, icns) - free download | Icons101.com">
            <a:extLst>
              <a:ext uri="{FF2B5EF4-FFF2-40B4-BE49-F238E27FC236}">
                <a16:creationId xmlns:a16="http://schemas.microsoft.com/office/drawing/2014/main" id="{DC59406B-3E06-4023-8284-4BE1493530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191" y="601133"/>
            <a:ext cx="3083250" cy="3083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0D56B77-A912-4CD7-A20B-3E6B60CB0FD3}"/>
              </a:ext>
            </a:extLst>
          </p:cNvPr>
          <p:cNvPicPr>
            <a:picLocks noChangeAspect="1"/>
          </p:cNvPicPr>
          <p:nvPr/>
        </p:nvPicPr>
        <p:blipFill>
          <a:blip r:embed="rId5"/>
          <a:stretch>
            <a:fillRect/>
          </a:stretch>
        </p:blipFill>
        <p:spPr>
          <a:xfrm>
            <a:off x="8946776" y="916182"/>
            <a:ext cx="2634630" cy="2634630"/>
          </a:xfrm>
          <a:prstGeom prst="rect">
            <a:avLst/>
          </a:prstGeom>
        </p:spPr>
      </p:pic>
      <p:pic>
        <p:nvPicPr>
          <p:cNvPr id="13" name="Picture Placeholder 17">
            <a:extLst>
              <a:ext uri="{FF2B5EF4-FFF2-40B4-BE49-F238E27FC236}">
                <a16:creationId xmlns:a16="http://schemas.microsoft.com/office/drawing/2014/main" id="{16D01727-A780-4411-893F-DDD0AA70F4F4}"/>
              </a:ext>
            </a:extLst>
          </p:cNvPr>
          <p:cNvPicPr>
            <a:picLocks noChangeAspect="1"/>
          </p:cNvPicPr>
          <p:nvPr/>
        </p:nvPicPr>
        <p:blipFill rotWithShape="1">
          <a:blip r:embed="rId6"/>
          <a:srcRect/>
          <a:stretch/>
        </p:blipFill>
        <p:spPr>
          <a:xfrm>
            <a:off x="9485136" y="4454574"/>
            <a:ext cx="1909482" cy="1909482"/>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rgbClr val="37335B"/>
          </a:solidFill>
          <a:ln>
            <a:solidFill>
              <a:schemeClr val="bg1">
                <a:lumMod val="85000"/>
              </a:schemeClr>
            </a:solidFill>
          </a:ln>
          <a:effectLst/>
        </p:spPr>
      </p:pic>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392479-E8D0-4B23-80E1-31EBC2358881}"/>
              </a:ext>
            </a:extLst>
          </p:cNvPr>
          <p:cNvSpPr txBox="1"/>
          <p:nvPr/>
        </p:nvSpPr>
        <p:spPr>
          <a:xfrm>
            <a:off x="820890" y="693981"/>
            <a:ext cx="10550219" cy="2554545"/>
          </a:xfrm>
          <a:prstGeom prst="rect">
            <a:avLst/>
          </a:prstGeom>
          <a:noFill/>
        </p:spPr>
        <p:txBody>
          <a:bodyPr wrap="square">
            <a:spAutoFit/>
          </a:bodyPr>
          <a:lstStyle/>
          <a:p>
            <a:pPr algn="ctr"/>
            <a:r>
              <a:rPr lang="en-IN" sz="8000" b="1" dirty="0"/>
              <a:t>Dynamo and Python</a:t>
            </a:r>
          </a:p>
          <a:p>
            <a:pPr algn="ctr"/>
            <a:r>
              <a:rPr lang="en-IN" sz="8000" dirty="0"/>
              <a:t>The boiler plate</a:t>
            </a:r>
          </a:p>
        </p:txBody>
      </p:sp>
      <p:pic>
        <p:nvPicPr>
          <p:cNvPr id="1032" name="Picture 8" descr="python icon 512x512px (ico, png, icns) - free download | Icons101.com">
            <a:extLst>
              <a:ext uri="{FF2B5EF4-FFF2-40B4-BE49-F238E27FC236}">
                <a16:creationId xmlns:a16="http://schemas.microsoft.com/office/drawing/2014/main" id="{D3748CC8-F4AB-4E6F-9A79-AD7790BD5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5887" y="3032778"/>
            <a:ext cx="3825222" cy="38252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C697CC-B658-43D8-91A8-1B8E90AE7CB0}"/>
              </a:ext>
            </a:extLst>
          </p:cNvPr>
          <p:cNvPicPr>
            <a:picLocks noChangeAspect="1"/>
          </p:cNvPicPr>
          <p:nvPr/>
        </p:nvPicPr>
        <p:blipFill>
          <a:blip r:embed="rId3"/>
          <a:stretch>
            <a:fillRect/>
          </a:stretch>
        </p:blipFill>
        <p:spPr>
          <a:xfrm>
            <a:off x="820890" y="3112988"/>
            <a:ext cx="3825222" cy="3825222"/>
          </a:xfrm>
          <a:prstGeom prst="rect">
            <a:avLst/>
          </a:prstGeom>
        </p:spPr>
      </p:pic>
    </p:spTree>
    <p:extLst>
      <p:ext uri="{BB962C8B-B14F-4D97-AF65-F5344CB8AC3E}">
        <p14:creationId xmlns:p14="http://schemas.microsoft.com/office/powerpoint/2010/main" val="851189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392479-E8D0-4B23-80E1-31EBC2358881}"/>
              </a:ext>
            </a:extLst>
          </p:cNvPr>
          <p:cNvSpPr txBox="1"/>
          <p:nvPr/>
        </p:nvSpPr>
        <p:spPr>
          <a:xfrm>
            <a:off x="7741372" y="2789073"/>
            <a:ext cx="4607859" cy="3170099"/>
          </a:xfrm>
          <a:prstGeom prst="rect">
            <a:avLst/>
          </a:prstGeom>
          <a:noFill/>
        </p:spPr>
        <p:txBody>
          <a:bodyPr wrap="square">
            <a:spAutoFit/>
          </a:bodyPr>
          <a:lstStyle/>
          <a:p>
            <a:r>
              <a:rPr lang="en-IN" sz="4000" dirty="0"/>
              <a:t>The Boiler plate is essentially all the beginner text in the script when you write in python.</a:t>
            </a:r>
            <a:endParaRPr lang="en-IN" sz="4000" b="1" dirty="0"/>
          </a:p>
        </p:txBody>
      </p:sp>
      <p:sp>
        <p:nvSpPr>
          <p:cNvPr id="8" name="Title 7">
            <a:extLst>
              <a:ext uri="{FF2B5EF4-FFF2-40B4-BE49-F238E27FC236}">
                <a16:creationId xmlns:a16="http://schemas.microsoft.com/office/drawing/2014/main" id="{C48241EA-9229-425D-9DB4-08AB43664665}"/>
              </a:ext>
            </a:extLst>
          </p:cNvPr>
          <p:cNvSpPr>
            <a:spLocks noGrp="1"/>
          </p:cNvSpPr>
          <p:nvPr>
            <p:ph type="title"/>
          </p:nvPr>
        </p:nvSpPr>
        <p:spPr>
          <a:xfrm>
            <a:off x="660470" y="684943"/>
            <a:ext cx="10871060" cy="1090178"/>
          </a:xfrm>
        </p:spPr>
        <p:txBody>
          <a:bodyPr>
            <a:noAutofit/>
          </a:bodyPr>
          <a:lstStyle/>
          <a:p>
            <a:r>
              <a:rPr lang="en-IN" sz="7200" dirty="0"/>
              <a:t>What is a boiler plate?</a:t>
            </a:r>
          </a:p>
        </p:txBody>
      </p:sp>
      <p:pic>
        <p:nvPicPr>
          <p:cNvPr id="4" name="Picture 3">
            <a:extLst>
              <a:ext uri="{FF2B5EF4-FFF2-40B4-BE49-F238E27FC236}">
                <a16:creationId xmlns:a16="http://schemas.microsoft.com/office/drawing/2014/main" id="{147063C5-7D50-4502-9B00-4A14AF69881F}"/>
              </a:ext>
            </a:extLst>
          </p:cNvPr>
          <p:cNvPicPr>
            <a:picLocks noChangeAspect="1"/>
          </p:cNvPicPr>
          <p:nvPr/>
        </p:nvPicPr>
        <p:blipFill>
          <a:blip r:embed="rId2"/>
          <a:stretch>
            <a:fillRect/>
          </a:stretch>
        </p:blipFill>
        <p:spPr>
          <a:xfrm>
            <a:off x="440011" y="1890246"/>
            <a:ext cx="7301361" cy="4967754"/>
          </a:xfrm>
          <a:prstGeom prst="rect">
            <a:avLst/>
          </a:prstGeom>
        </p:spPr>
      </p:pic>
    </p:spTree>
    <p:extLst>
      <p:ext uri="{BB962C8B-B14F-4D97-AF65-F5344CB8AC3E}">
        <p14:creationId xmlns:p14="http://schemas.microsoft.com/office/powerpoint/2010/main" val="4005982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392479-E8D0-4B23-80E1-31EBC2358881}"/>
              </a:ext>
            </a:extLst>
          </p:cNvPr>
          <p:cNvSpPr txBox="1"/>
          <p:nvPr/>
        </p:nvSpPr>
        <p:spPr>
          <a:xfrm>
            <a:off x="181948" y="684212"/>
            <a:ext cx="9042261" cy="5909310"/>
          </a:xfrm>
          <a:prstGeom prst="rect">
            <a:avLst/>
          </a:prstGeom>
          <a:noFill/>
        </p:spPr>
        <p:txBody>
          <a:bodyPr wrap="square">
            <a:spAutoFit/>
          </a:bodyPr>
          <a:lstStyle/>
          <a:p>
            <a:r>
              <a:rPr lang="en-IN" sz="5400" dirty="0">
                <a:solidFill>
                  <a:srgbClr val="00B050"/>
                </a:solidFill>
              </a:rPr>
              <a:t># comments with a hashtag</a:t>
            </a:r>
          </a:p>
          <a:p>
            <a:endParaRPr lang="en-IN" sz="5400" b="1" dirty="0"/>
          </a:p>
          <a:p>
            <a:r>
              <a:rPr lang="en-IN" sz="5400" dirty="0">
                <a:solidFill>
                  <a:srgbClr val="00B0F0"/>
                </a:solidFill>
              </a:rPr>
              <a:t>import</a:t>
            </a:r>
            <a:r>
              <a:rPr lang="en-IN" sz="5400" dirty="0"/>
              <a:t> </a:t>
            </a:r>
            <a:r>
              <a:rPr lang="en-IN" sz="5400" i="1" dirty="0"/>
              <a:t>Namespace</a:t>
            </a:r>
          </a:p>
          <a:p>
            <a:endParaRPr lang="en-IN" sz="5400" dirty="0"/>
          </a:p>
          <a:p>
            <a:r>
              <a:rPr lang="en-IN" sz="5400" dirty="0">
                <a:solidFill>
                  <a:srgbClr val="00B0F0"/>
                </a:solidFill>
              </a:rPr>
              <a:t>from</a:t>
            </a:r>
            <a:r>
              <a:rPr lang="en-IN" sz="5400" dirty="0"/>
              <a:t> </a:t>
            </a:r>
            <a:r>
              <a:rPr lang="en-IN" sz="5400" i="1" dirty="0"/>
              <a:t>Namespace</a:t>
            </a:r>
            <a:r>
              <a:rPr lang="en-IN" sz="5400" dirty="0"/>
              <a:t> </a:t>
            </a:r>
            <a:r>
              <a:rPr lang="en-IN" sz="5400" dirty="0">
                <a:solidFill>
                  <a:srgbClr val="00B0F0"/>
                </a:solidFill>
              </a:rPr>
              <a:t>import*</a:t>
            </a:r>
          </a:p>
          <a:p>
            <a:endParaRPr lang="en-IN" sz="5400" dirty="0"/>
          </a:p>
          <a:p>
            <a:r>
              <a:rPr lang="en-IN" sz="5400" dirty="0">
                <a:solidFill>
                  <a:srgbClr val="00B0F0"/>
                </a:solidFill>
              </a:rPr>
              <a:t>from</a:t>
            </a:r>
            <a:r>
              <a:rPr lang="en-IN" sz="5400" dirty="0"/>
              <a:t> </a:t>
            </a:r>
            <a:r>
              <a:rPr lang="en-IN" sz="5400" i="1" dirty="0"/>
              <a:t>Namespace</a:t>
            </a:r>
            <a:r>
              <a:rPr lang="en-IN" sz="5400" dirty="0"/>
              <a:t> </a:t>
            </a:r>
            <a:r>
              <a:rPr lang="en-IN" sz="5400" dirty="0">
                <a:solidFill>
                  <a:srgbClr val="00B0F0"/>
                </a:solidFill>
              </a:rPr>
              <a:t>import</a:t>
            </a:r>
            <a:r>
              <a:rPr lang="en-IN" sz="5400" dirty="0"/>
              <a:t> </a:t>
            </a:r>
            <a:r>
              <a:rPr lang="en-IN" sz="5400" i="1" dirty="0"/>
              <a:t>thing</a:t>
            </a:r>
          </a:p>
        </p:txBody>
      </p:sp>
      <p:pic>
        <p:nvPicPr>
          <p:cNvPr id="1032" name="Picture 8" descr="python icon 512x512px (ico, png, icns) - free download | Icons101.com">
            <a:extLst>
              <a:ext uri="{FF2B5EF4-FFF2-40B4-BE49-F238E27FC236}">
                <a16:creationId xmlns:a16="http://schemas.microsoft.com/office/drawing/2014/main" id="{D3748CC8-F4AB-4E6F-9A79-AD7790BD5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2045" y="797025"/>
            <a:ext cx="3768007" cy="37680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097235F-178E-49A7-89C4-7088048E412A}"/>
              </a:ext>
            </a:extLst>
          </p:cNvPr>
          <p:cNvSpPr txBox="1"/>
          <p:nvPr/>
        </p:nvSpPr>
        <p:spPr>
          <a:xfrm>
            <a:off x="9092865" y="4117491"/>
            <a:ext cx="2455030" cy="1866215"/>
          </a:xfrm>
          <a:prstGeom prst="rect">
            <a:avLst/>
          </a:prstGeom>
          <a:noFill/>
        </p:spPr>
        <p:txBody>
          <a:bodyPr wrap="square">
            <a:spAutoFit/>
          </a:bodyPr>
          <a:lstStyle/>
          <a:p>
            <a:r>
              <a:rPr lang="en-IN" sz="5400" dirty="0">
                <a:solidFill>
                  <a:schemeClr val="bg1">
                    <a:lumMod val="50000"/>
                  </a:schemeClr>
                </a:solidFill>
              </a:rPr>
              <a:t>Syntax</a:t>
            </a:r>
          </a:p>
          <a:p>
            <a:r>
              <a:rPr lang="en-IN" sz="6000" dirty="0"/>
              <a:t>import</a:t>
            </a:r>
            <a:endParaRPr lang="en-IN" sz="5400" dirty="0"/>
          </a:p>
        </p:txBody>
      </p:sp>
    </p:spTree>
    <p:extLst>
      <p:ext uri="{BB962C8B-B14F-4D97-AF65-F5344CB8AC3E}">
        <p14:creationId xmlns:p14="http://schemas.microsoft.com/office/powerpoint/2010/main" val="3125965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392479-E8D0-4B23-80E1-31EBC2358881}"/>
              </a:ext>
            </a:extLst>
          </p:cNvPr>
          <p:cNvSpPr txBox="1"/>
          <p:nvPr/>
        </p:nvSpPr>
        <p:spPr>
          <a:xfrm>
            <a:off x="166097" y="1815696"/>
            <a:ext cx="6665289" cy="2062103"/>
          </a:xfrm>
          <a:prstGeom prst="rect">
            <a:avLst/>
          </a:prstGeom>
          <a:noFill/>
        </p:spPr>
        <p:txBody>
          <a:bodyPr wrap="square">
            <a:spAutoFit/>
          </a:bodyPr>
          <a:lstStyle/>
          <a:p>
            <a:r>
              <a:rPr lang="en-IN" sz="3200" dirty="0"/>
              <a:t>A </a:t>
            </a:r>
            <a:r>
              <a:rPr lang="en-IN" sz="3200" b="1" dirty="0"/>
              <a:t>namespace</a:t>
            </a:r>
            <a:r>
              <a:rPr lang="en-IN" sz="3200" dirty="0"/>
              <a:t> is an abstract container to collect a logical grouping of unique names (identifiers), where that name is identifier only with it’s namespace.</a:t>
            </a:r>
          </a:p>
        </p:txBody>
      </p:sp>
      <p:sp>
        <p:nvSpPr>
          <p:cNvPr id="7" name="TextBox 6">
            <a:extLst>
              <a:ext uri="{FF2B5EF4-FFF2-40B4-BE49-F238E27FC236}">
                <a16:creationId xmlns:a16="http://schemas.microsoft.com/office/drawing/2014/main" id="{48282C20-A05C-4C8B-B795-575781488BDA}"/>
              </a:ext>
            </a:extLst>
          </p:cNvPr>
          <p:cNvSpPr txBox="1"/>
          <p:nvPr/>
        </p:nvSpPr>
        <p:spPr>
          <a:xfrm>
            <a:off x="180742" y="713307"/>
            <a:ext cx="3735628" cy="1077218"/>
          </a:xfrm>
          <a:prstGeom prst="rect">
            <a:avLst/>
          </a:prstGeom>
          <a:noFill/>
        </p:spPr>
        <p:txBody>
          <a:bodyPr wrap="square">
            <a:spAutoFit/>
          </a:bodyPr>
          <a:lstStyle/>
          <a:p>
            <a:r>
              <a:rPr lang="en-IN" sz="3200" dirty="0">
                <a:solidFill>
                  <a:schemeClr val="bg1">
                    <a:lumMod val="50000"/>
                  </a:schemeClr>
                </a:solidFill>
              </a:rPr>
              <a:t>CONCEPT</a:t>
            </a:r>
            <a:r>
              <a:rPr lang="en-IN" sz="3200" dirty="0"/>
              <a:t> </a:t>
            </a:r>
          </a:p>
          <a:p>
            <a:r>
              <a:rPr lang="en-IN" sz="3200" b="1" dirty="0"/>
              <a:t>NAMESPACE</a:t>
            </a:r>
          </a:p>
        </p:txBody>
      </p:sp>
      <p:sp>
        <p:nvSpPr>
          <p:cNvPr id="8" name="TextBox 7">
            <a:extLst>
              <a:ext uri="{FF2B5EF4-FFF2-40B4-BE49-F238E27FC236}">
                <a16:creationId xmlns:a16="http://schemas.microsoft.com/office/drawing/2014/main" id="{2C973B0B-3398-4AC8-9EB0-F41F2391DFE0}"/>
              </a:ext>
            </a:extLst>
          </p:cNvPr>
          <p:cNvSpPr txBox="1"/>
          <p:nvPr/>
        </p:nvSpPr>
        <p:spPr>
          <a:xfrm>
            <a:off x="146402" y="4219411"/>
            <a:ext cx="7404279" cy="1815882"/>
          </a:xfrm>
          <a:prstGeom prst="rect">
            <a:avLst/>
          </a:prstGeom>
          <a:noFill/>
        </p:spPr>
        <p:txBody>
          <a:bodyPr wrap="square">
            <a:spAutoFit/>
          </a:bodyPr>
          <a:lstStyle/>
          <a:p>
            <a:r>
              <a:rPr lang="en-IN" sz="2800" dirty="0"/>
              <a:t>Marvel ( </a:t>
            </a:r>
            <a:r>
              <a:rPr lang="en-IN" sz="2800" dirty="0">
                <a:solidFill>
                  <a:srgbClr val="C00000"/>
                </a:solidFill>
              </a:rPr>
              <a:t>Namespace</a:t>
            </a:r>
            <a:r>
              <a:rPr lang="en-IN" sz="2800" dirty="0"/>
              <a:t> )</a:t>
            </a:r>
          </a:p>
          <a:p>
            <a:pPr marL="914400" lvl="1" indent="-457200">
              <a:buFont typeface="Wingdings" panose="05000000000000000000" pitchFamily="2" charset="2"/>
              <a:buChar char="§"/>
            </a:pPr>
            <a:r>
              <a:rPr lang="en-IN" sz="2800" dirty="0"/>
              <a:t>Captain America ( </a:t>
            </a:r>
            <a:r>
              <a:rPr lang="en-IN" sz="2800" dirty="0">
                <a:solidFill>
                  <a:srgbClr val="C00000"/>
                </a:solidFill>
              </a:rPr>
              <a:t>Classes</a:t>
            </a:r>
            <a:r>
              <a:rPr lang="en-IN" sz="2800" dirty="0"/>
              <a:t> )</a:t>
            </a:r>
          </a:p>
          <a:p>
            <a:pPr marL="1828800" lvl="3" indent="-457200">
              <a:buFont typeface="Wingdings" panose="05000000000000000000" pitchFamily="2" charset="2"/>
              <a:buChar char="§"/>
            </a:pPr>
            <a:r>
              <a:rPr lang="en-IN" sz="2800" dirty="0"/>
              <a:t>Super-Soldier Serum ( </a:t>
            </a:r>
            <a:r>
              <a:rPr lang="en-IN" sz="2800" dirty="0">
                <a:solidFill>
                  <a:srgbClr val="C00000"/>
                </a:solidFill>
              </a:rPr>
              <a:t>Methods</a:t>
            </a:r>
            <a:r>
              <a:rPr lang="en-IN" sz="2800" dirty="0"/>
              <a:t> )</a:t>
            </a:r>
          </a:p>
          <a:p>
            <a:pPr marL="1828800" lvl="3" indent="-457200">
              <a:buFont typeface="Wingdings" panose="05000000000000000000" pitchFamily="2" charset="2"/>
              <a:buChar char="§"/>
            </a:pPr>
            <a:r>
              <a:rPr lang="en-IN" sz="2800" dirty="0"/>
              <a:t>Vibranium Shield ( </a:t>
            </a:r>
            <a:r>
              <a:rPr lang="en-IN" sz="2800" dirty="0">
                <a:solidFill>
                  <a:srgbClr val="C00000"/>
                </a:solidFill>
              </a:rPr>
              <a:t>Properties</a:t>
            </a:r>
            <a:r>
              <a:rPr lang="en-IN" sz="2800" dirty="0"/>
              <a:t> )</a:t>
            </a:r>
          </a:p>
        </p:txBody>
      </p:sp>
      <p:grpSp>
        <p:nvGrpSpPr>
          <p:cNvPr id="59" name="Group 58">
            <a:extLst>
              <a:ext uri="{FF2B5EF4-FFF2-40B4-BE49-F238E27FC236}">
                <a16:creationId xmlns:a16="http://schemas.microsoft.com/office/drawing/2014/main" id="{11F28DDC-4002-44FD-A05C-1B818803EF1E}"/>
              </a:ext>
            </a:extLst>
          </p:cNvPr>
          <p:cNvGrpSpPr/>
          <p:nvPr/>
        </p:nvGrpSpPr>
        <p:grpSpPr>
          <a:xfrm>
            <a:off x="6998988" y="563741"/>
            <a:ext cx="5011064" cy="6145868"/>
            <a:chOff x="7028330" y="518917"/>
            <a:chExt cx="5011064" cy="6145868"/>
          </a:xfrm>
        </p:grpSpPr>
        <p:sp>
          <p:nvSpPr>
            <p:cNvPr id="9" name="Rectangle 8">
              <a:extLst>
                <a:ext uri="{FF2B5EF4-FFF2-40B4-BE49-F238E27FC236}">
                  <a16:creationId xmlns:a16="http://schemas.microsoft.com/office/drawing/2014/main" id="{9F2F18BB-4264-4E59-9F3F-F48AFD0C3A0A}"/>
                </a:ext>
              </a:extLst>
            </p:cNvPr>
            <p:cNvSpPr/>
            <p:nvPr/>
          </p:nvSpPr>
          <p:spPr>
            <a:xfrm>
              <a:off x="7028330" y="2321567"/>
              <a:ext cx="2338395" cy="113232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IRON MAN</a:t>
              </a:r>
            </a:p>
          </p:txBody>
        </p:sp>
        <p:sp>
          <p:nvSpPr>
            <p:cNvPr id="10" name="Rectangle 9">
              <a:extLst>
                <a:ext uri="{FF2B5EF4-FFF2-40B4-BE49-F238E27FC236}">
                  <a16:creationId xmlns:a16="http://schemas.microsoft.com/office/drawing/2014/main" id="{EF82667A-3614-435E-A5BE-33FF2D2F18DC}"/>
                </a:ext>
              </a:extLst>
            </p:cNvPr>
            <p:cNvSpPr/>
            <p:nvPr/>
          </p:nvSpPr>
          <p:spPr>
            <a:xfrm>
              <a:off x="9700999" y="2321566"/>
              <a:ext cx="2338395" cy="113232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CAPTAIN AMERICA</a:t>
              </a:r>
            </a:p>
          </p:txBody>
        </p:sp>
        <p:sp>
          <p:nvSpPr>
            <p:cNvPr id="11" name="Rectangle 10">
              <a:extLst>
                <a:ext uri="{FF2B5EF4-FFF2-40B4-BE49-F238E27FC236}">
                  <a16:creationId xmlns:a16="http://schemas.microsoft.com/office/drawing/2014/main" id="{470282F2-0298-455B-93AA-7745EDAA8510}"/>
                </a:ext>
              </a:extLst>
            </p:cNvPr>
            <p:cNvSpPr/>
            <p:nvPr/>
          </p:nvSpPr>
          <p:spPr>
            <a:xfrm rot="16200000">
              <a:off x="6342564" y="4898974"/>
              <a:ext cx="2451577" cy="1080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GENIUS BILLIONAIRE PLAYBOY PHILANTHROPIST </a:t>
              </a:r>
            </a:p>
          </p:txBody>
        </p:sp>
        <p:sp>
          <p:nvSpPr>
            <p:cNvPr id="13" name="Rectangle 12">
              <a:extLst>
                <a:ext uri="{FF2B5EF4-FFF2-40B4-BE49-F238E27FC236}">
                  <a16:creationId xmlns:a16="http://schemas.microsoft.com/office/drawing/2014/main" id="{1B1A4B99-F1E5-467E-A8D6-D4E7388D356A}"/>
                </a:ext>
              </a:extLst>
            </p:cNvPr>
            <p:cNvSpPr/>
            <p:nvPr/>
          </p:nvSpPr>
          <p:spPr>
            <a:xfrm rot="16200000">
              <a:off x="7649097" y="4898973"/>
              <a:ext cx="2451577" cy="1080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IRONMAN SUIT</a:t>
              </a:r>
            </a:p>
          </p:txBody>
        </p:sp>
        <p:sp>
          <p:nvSpPr>
            <p:cNvPr id="14" name="Rectangle 13">
              <a:extLst>
                <a:ext uri="{FF2B5EF4-FFF2-40B4-BE49-F238E27FC236}">
                  <a16:creationId xmlns:a16="http://schemas.microsoft.com/office/drawing/2014/main" id="{5565537A-DF8D-4C37-924E-EFAAEC12B869}"/>
                </a:ext>
              </a:extLst>
            </p:cNvPr>
            <p:cNvSpPr/>
            <p:nvPr/>
          </p:nvSpPr>
          <p:spPr>
            <a:xfrm rot="16200000">
              <a:off x="8911856" y="4885731"/>
              <a:ext cx="2451577" cy="1080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SUPER SOLDIER SERUM</a:t>
              </a:r>
            </a:p>
          </p:txBody>
        </p:sp>
        <p:sp>
          <p:nvSpPr>
            <p:cNvPr id="15" name="Rectangle 14">
              <a:extLst>
                <a:ext uri="{FF2B5EF4-FFF2-40B4-BE49-F238E27FC236}">
                  <a16:creationId xmlns:a16="http://schemas.microsoft.com/office/drawing/2014/main" id="{6C8E0DEE-F57D-447C-8CD0-41FBCD19FA32}"/>
                </a:ext>
              </a:extLst>
            </p:cNvPr>
            <p:cNvSpPr/>
            <p:nvPr/>
          </p:nvSpPr>
          <p:spPr>
            <a:xfrm rot="16200000">
              <a:off x="10273583" y="4885729"/>
              <a:ext cx="2451577" cy="1080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VIBRANIUM SHIELD</a:t>
              </a:r>
            </a:p>
          </p:txBody>
        </p:sp>
        <p:cxnSp>
          <p:nvCxnSpPr>
            <p:cNvPr id="18" name="Straight Arrow Connector 17">
              <a:extLst>
                <a:ext uri="{FF2B5EF4-FFF2-40B4-BE49-F238E27FC236}">
                  <a16:creationId xmlns:a16="http://schemas.microsoft.com/office/drawing/2014/main" id="{59902A44-0799-48F6-B909-3439F65226CB}"/>
                </a:ext>
              </a:extLst>
            </p:cNvPr>
            <p:cNvCxnSpPr>
              <a:cxnSpLocks/>
            </p:cNvCxnSpPr>
            <p:nvPr/>
          </p:nvCxnSpPr>
          <p:spPr>
            <a:xfrm>
              <a:off x="8722601" y="1828800"/>
              <a:ext cx="0" cy="49276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7C6BD3DD-1F92-45C6-B133-3AF448FF9EFE}"/>
                </a:ext>
              </a:extLst>
            </p:cNvPr>
            <p:cNvCxnSpPr>
              <a:cxnSpLocks/>
            </p:cNvCxnSpPr>
            <p:nvPr/>
          </p:nvCxnSpPr>
          <p:spPr>
            <a:xfrm>
              <a:off x="10065597" y="1828800"/>
              <a:ext cx="1" cy="49276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E233F89C-4798-47B6-8134-FF1D854C227A}"/>
                </a:ext>
              </a:extLst>
            </p:cNvPr>
            <p:cNvCxnSpPr>
              <a:cxnSpLocks/>
              <a:endCxn id="13" idx="3"/>
            </p:cNvCxnSpPr>
            <p:nvPr/>
          </p:nvCxnSpPr>
          <p:spPr>
            <a:xfrm flipH="1">
              <a:off x="8874886" y="3479059"/>
              <a:ext cx="2" cy="73414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ADA208E6-F2D4-4E7E-B324-92BFC0474693}"/>
                </a:ext>
              </a:extLst>
            </p:cNvPr>
            <p:cNvCxnSpPr>
              <a:cxnSpLocks/>
              <a:endCxn id="11" idx="3"/>
            </p:cNvCxnSpPr>
            <p:nvPr/>
          </p:nvCxnSpPr>
          <p:spPr>
            <a:xfrm>
              <a:off x="7568353" y="3479059"/>
              <a:ext cx="0" cy="734149"/>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808565A9-DC63-4754-A70B-95F5AF031F00}"/>
                </a:ext>
              </a:extLst>
            </p:cNvPr>
            <p:cNvCxnSpPr>
              <a:cxnSpLocks/>
              <a:endCxn id="15" idx="3"/>
            </p:cNvCxnSpPr>
            <p:nvPr/>
          </p:nvCxnSpPr>
          <p:spPr>
            <a:xfrm>
              <a:off x="11499370" y="3479059"/>
              <a:ext cx="2" cy="72090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B2B7C261-3364-4F01-A550-0D061191E1EA}"/>
                </a:ext>
              </a:extLst>
            </p:cNvPr>
            <p:cNvCxnSpPr>
              <a:cxnSpLocks/>
              <a:endCxn id="14" idx="3"/>
            </p:cNvCxnSpPr>
            <p:nvPr/>
          </p:nvCxnSpPr>
          <p:spPr>
            <a:xfrm>
              <a:off x="10137645" y="3479059"/>
              <a:ext cx="0" cy="7209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pic>
          <p:nvPicPr>
            <p:cNvPr id="1026" name="Picture 2" descr="Marvel - Logos, brands and logotypes">
              <a:extLst>
                <a:ext uri="{FF2B5EF4-FFF2-40B4-BE49-F238E27FC236}">
                  <a16:creationId xmlns:a16="http://schemas.microsoft.com/office/drawing/2014/main" id="{30BB6728-AD01-4F01-AA2F-84E8E492B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3876" y="518917"/>
              <a:ext cx="2522349" cy="158444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6EB2A8D5-4336-4FA3-9500-D62F12F399F5}"/>
                </a:ext>
              </a:extLst>
            </p:cNvPr>
            <p:cNvPicPr>
              <a:picLocks noChangeAspect="1"/>
            </p:cNvPicPr>
            <p:nvPr/>
          </p:nvPicPr>
          <p:blipFill>
            <a:blip r:embed="rId3"/>
            <a:stretch>
              <a:fillRect/>
            </a:stretch>
          </p:blipFill>
          <p:spPr>
            <a:xfrm>
              <a:off x="10352163" y="3525033"/>
              <a:ext cx="932689" cy="628952"/>
            </a:xfrm>
            <a:prstGeom prst="rect">
              <a:avLst/>
            </a:prstGeom>
          </p:spPr>
        </p:pic>
        <p:pic>
          <p:nvPicPr>
            <p:cNvPr id="1034" name="Picture 10" descr="Ironman  Helmet">
              <a:extLst>
                <a:ext uri="{FF2B5EF4-FFF2-40B4-BE49-F238E27FC236}">
                  <a16:creationId xmlns:a16="http://schemas.microsoft.com/office/drawing/2014/main" id="{843327A2-E60B-4B96-8E4A-994D6A1441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0035" y="3465814"/>
              <a:ext cx="747391" cy="7473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4259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392479-E8D0-4B23-80E1-31EBC2358881}"/>
              </a:ext>
            </a:extLst>
          </p:cNvPr>
          <p:cNvSpPr txBox="1"/>
          <p:nvPr/>
        </p:nvSpPr>
        <p:spPr>
          <a:xfrm>
            <a:off x="776067" y="509879"/>
            <a:ext cx="10639866" cy="707886"/>
          </a:xfrm>
          <a:prstGeom prst="rect">
            <a:avLst/>
          </a:prstGeom>
          <a:noFill/>
        </p:spPr>
        <p:txBody>
          <a:bodyPr wrap="square">
            <a:spAutoFit/>
          </a:bodyPr>
          <a:lstStyle/>
          <a:p>
            <a:r>
              <a:rPr lang="en-IN" sz="4000" dirty="0"/>
              <a:t>Woah… there is a lot here, Lets break this down!</a:t>
            </a:r>
          </a:p>
        </p:txBody>
      </p:sp>
      <p:pic>
        <p:nvPicPr>
          <p:cNvPr id="9" name="Picture 8">
            <a:extLst>
              <a:ext uri="{FF2B5EF4-FFF2-40B4-BE49-F238E27FC236}">
                <a16:creationId xmlns:a16="http://schemas.microsoft.com/office/drawing/2014/main" id="{8000160F-8144-4647-95C2-C53C71EDC21E}"/>
              </a:ext>
            </a:extLst>
          </p:cNvPr>
          <p:cNvPicPr>
            <a:picLocks noChangeAspect="1"/>
          </p:cNvPicPr>
          <p:nvPr/>
        </p:nvPicPr>
        <p:blipFill>
          <a:blip r:embed="rId2"/>
          <a:stretch>
            <a:fillRect/>
          </a:stretch>
        </p:blipFill>
        <p:spPr>
          <a:xfrm>
            <a:off x="558347" y="1147482"/>
            <a:ext cx="11075306" cy="5710518"/>
          </a:xfrm>
          <a:prstGeom prst="rect">
            <a:avLst/>
          </a:prstGeom>
        </p:spPr>
      </p:pic>
    </p:spTree>
    <p:extLst>
      <p:ext uri="{BB962C8B-B14F-4D97-AF65-F5344CB8AC3E}">
        <p14:creationId xmlns:p14="http://schemas.microsoft.com/office/powerpoint/2010/main" val="2768172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AB481C6-0A81-499B-A301-68DCF5B29BC2}"/>
              </a:ext>
            </a:extLst>
          </p:cNvPr>
          <p:cNvSpPr txBox="1"/>
          <p:nvPr/>
        </p:nvSpPr>
        <p:spPr>
          <a:xfrm>
            <a:off x="176462" y="2147713"/>
            <a:ext cx="4379495" cy="2800767"/>
          </a:xfrm>
          <a:prstGeom prst="rect">
            <a:avLst/>
          </a:prstGeom>
          <a:noFill/>
        </p:spPr>
        <p:txBody>
          <a:bodyPr wrap="square" rtlCol="0">
            <a:spAutoFit/>
          </a:bodyPr>
          <a:lstStyle/>
          <a:p>
            <a:r>
              <a:rPr lang="en-IN" sz="4400" dirty="0"/>
              <a:t>See it a bit like borrowing books from a library for an assignment.</a:t>
            </a:r>
          </a:p>
        </p:txBody>
      </p:sp>
      <p:pic>
        <p:nvPicPr>
          <p:cNvPr id="15" name="Picture 14">
            <a:extLst>
              <a:ext uri="{FF2B5EF4-FFF2-40B4-BE49-F238E27FC236}">
                <a16:creationId xmlns:a16="http://schemas.microsoft.com/office/drawing/2014/main" id="{5F95DD61-F72D-4EDA-990C-869EFD906BA8}"/>
              </a:ext>
            </a:extLst>
          </p:cNvPr>
          <p:cNvPicPr>
            <a:picLocks noChangeAspect="1"/>
          </p:cNvPicPr>
          <p:nvPr/>
        </p:nvPicPr>
        <p:blipFill>
          <a:blip r:embed="rId2"/>
          <a:stretch>
            <a:fillRect/>
          </a:stretch>
        </p:blipFill>
        <p:spPr>
          <a:xfrm>
            <a:off x="3591030" y="1151051"/>
            <a:ext cx="5009940" cy="5121496"/>
          </a:xfrm>
          <a:prstGeom prst="rect">
            <a:avLst/>
          </a:prstGeom>
        </p:spPr>
      </p:pic>
      <p:sp>
        <p:nvSpPr>
          <p:cNvPr id="18" name="TextBox 17">
            <a:extLst>
              <a:ext uri="{FF2B5EF4-FFF2-40B4-BE49-F238E27FC236}">
                <a16:creationId xmlns:a16="http://schemas.microsoft.com/office/drawing/2014/main" id="{8CF9D210-CB03-494D-9B6E-0BAAFD8E04F7}"/>
              </a:ext>
            </a:extLst>
          </p:cNvPr>
          <p:cNvSpPr txBox="1"/>
          <p:nvPr/>
        </p:nvSpPr>
        <p:spPr>
          <a:xfrm>
            <a:off x="8074239" y="639214"/>
            <a:ext cx="3688714" cy="707886"/>
          </a:xfrm>
          <a:prstGeom prst="rect">
            <a:avLst/>
          </a:prstGeom>
          <a:noFill/>
        </p:spPr>
        <p:txBody>
          <a:bodyPr wrap="square" rtlCol="0">
            <a:spAutoFit/>
          </a:bodyPr>
          <a:lstStyle/>
          <a:p>
            <a:r>
              <a:rPr lang="en-IN" sz="4000" dirty="0" err="1"/>
              <a:t>clr</a:t>
            </a:r>
            <a:r>
              <a:rPr lang="en-IN" sz="4000" dirty="0"/>
              <a:t> = the library</a:t>
            </a:r>
          </a:p>
        </p:txBody>
      </p:sp>
      <p:sp>
        <p:nvSpPr>
          <p:cNvPr id="19" name="TextBox 18">
            <a:extLst>
              <a:ext uri="{FF2B5EF4-FFF2-40B4-BE49-F238E27FC236}">
                <a16:creationId xmlns:a16="http://schemas.microsoft.com/office/drawing/2014/main" id="{61D08EE6-50EE-4CF1-9E66-BA7AF6161FBB}"/>
              </a:ext>
            </a:extLst>
          </p:cNvPr>
          <p:cNvSpPr txBox="1"/>
          <p:nvPr/>
        </p:nvSpPr>
        <p:spPr>
          <a:xfrm>
            <a:off x="8399092" y="3288560"/>
            <a:ext cx="3039008" cy="707886"/>
          </a:xfrm>
          <a:prstGeom prst="rect">
            <a:avLst/>
          </a:prstGeom>
          <a:noFill/>
        </p:spPr>
        <p:txBody>
          <a:bodyPr wrap="square" rtlCol="0">
            <a:spAutoFit/>
          </a:bodyPr>
          <a:lstStyle/>
          <a:p>
            <a:r>
              <a:rPr lang="en-IN" sz="4000" dirty="0"/>
              <a:t>Revit services</a:t>
            </a:r>
          </a:p>
        </p:txBody>
      </p:sp>
      <p:sp>
        <p:nvSpPr>
          <p:cNvPr id="20" name="TextBox 19">
            <a:extLst>
              <a:ext uri="{FF2B5EF4-FFF2-40B4-BE49-F238E27FC236}">
                <a16:creationId xmlns:a16="http://schemas.microsoft.com/office/drawing/2014/main" id="{68532D04-08CB-4DC6-B030-A26417846293}"/>
              </a:ext>
            </a:extLst>
          </p:cNvPr>
          <p:cNvSpPr txBox="1"/>
          <p:nvPr/>
        </p:nvSpPr>
        <p:spPr>
          <a:xfrm>
            <a:off x="8881611" y="1945191"/>
            <a:ext cx="2653997" cy="707886"/>
          </a:xfrm>
          <a:prstGeom prst="rect">
            <a:avLst/>
          </a:prstGeom>
          <a:noFill/>
        </p:spPr>
        <p:txBody>
          <a:bodyPr wrap="square" rtlCol="0">
            <a:spAutoFit/>
          </a:bodyPr>
          <a:lstStyle/>
          <a:p>
            <a:r>
              <a:rPr lang="en-IN" sz="4000" dirty="0"/>
              <a:t>Revit nodes</a:t>
            </a:r>
          </a:p>
        </p:txBody>
      </p:sp>
      <p:sp>
        <p:nvSpPr>
          <p:cNvPr id="21" name="TextBox 20">
            <a:extLst>
              <a:ext uri="{FF2B5EF4-FFF2-40B4-BE49-F238E27FC236}">
                <a16:creationId xmlns:a16="http://schemas.microsoft.com/office/drawing/2014/main" id="{7477558D-4671-4754-948A-EFABEC8C332C}"/>
              </a:ext>
            </a:extLst>
          </p:cNvPr>
          <p:cNvSpPr txBox="1"/>
          <p:nvPr/>
        </p:nvSpPr>
        <p:spPr>
          <a:xfrm>
            <a:off x="8820294" y="4594537"/>
            <a:ext cx="2196604" cy="707886"/>
          </a:xfrm>
          <a:prstGeom prst="rect">
            <a:avLst/>
          </a:prstGeom>
          <a:noFill/>
        </p:spPr>
        <p:txBody>
          <a:bodyPr wrap="square" rtlCol="0">
            <a:spAutoFit/>
          </a:bodyPr>
          <a:lstStyle/>
          <a:p>
            <a:r>
              <a:rPr lang="en-IN" sz="4000" dirty="0"/>
              <a:t>Revit API</a:t>
            </a:r>
          </a:p>
        </p:txBody>
      </p:sp>
      <p:sp>
        <p:nvSpPr>
          <p:cNvPr id="22" name="TextBox 21">
            <a:extLst>
              <a:ext uri="{FF2B5EF4-FFF2-40B4-BE49-F238E27FC236}">
                <a16:creationId xmlns:a16="http://schemas.microsoft.com/office/drawing/2014/main" id="{F2338AC7-C7F1-40B2-BD60-F5F98A479284}"/>
              </a:ext>
            </a:extLst>
          </p:cNvPr>
          <p:cNvSpPr txBox="1"/>
          <p:nvPr/>
        </p:nvSpPr>
        <p:spPr>
          <a:xfrm>
            <a:off x="7863517" y="5918604"/>
            <a:ext cx="3672091" cy="707886"/>
          </a:xfrm>
          <a:prstGeom prst="rect">
            <a:avLst/>
          </a:prstGeom>
          <a:noFill/>
        </p:spPr>
        <p:txBody>
          <a:bodyPr wrap="square" rtlCol="0">
            <a:spAutoFit/>
          </a:bodyPr>
          <a:lstStyle/>
          <a:p>
            <a:r>
              <a:rPr lang="en-IN" sz="4000" dirty="0"/>
              <a:t>Proto geometry</a:t>
            </a:r>
          </a:p>
        </p:txBody>
      </p:sp>
    </p:spTree>
    <p:extLst>
      <p:ext uri="{BB962C8B-B14F-4D97-AF65-F5344CB8AC3E}">
        <p14:creationId xmlns:p14="http://schemas.microsoft.com/office/powerpoint/2010/main" val="4182143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DDE2ACC-218E-4355-8BE1-81F0FA908C70}"/>
              </a:ext>
            </a:extLst>
          </p:cNvPr>
          <p:cNvSpPr txBox="1"/>
          <p:nvPr/>
        </p:nvSpPr>
        <p:spPr>
          <a:xfrm>
            <a:off x="673768" y="669273"/>
            <a:ext cx="10844463" cy="769441"/>
          </a:xfrm>
          <a:prstGeom prst="rect">
            <a:avLst/>
          </a:prstGeom>
          <a:noFill/>
        </p:spPr>
        <p:txBody>
          <a:bodyPr wrap="square" rtlCol="0">
            <a:spAutoFit/>
          </a:bodyPr>
          <a:lstStyle/>
          <a:p>
            <a:r>
              <a:rPr lang="en-IN" sz="4400" b="1" dirty="0"/>
              <a:t>Important</a:t>
            </a:r>
            <a:r>
              <a:rPr lang="en-IN" sz="4400" dirty="0"/>
              <a:t> Try not to borrow a whole book!</a:t>
            </a:r>
          </a:p>
        </p:txBody>
      </p:sp>
      <p:pic>
        <p:nvPicPr>
          <p:cNvPr id="13" name="Picture 12">
            <a:extLst>
              <a:ext uri="{FF2B5EF4-FFF2-40B4-BE49-F238E27FC236}">
                <a16:creationId xmlns:a16="http://schemas.microsoft.com/office/drawing/2014/main" id="{981F4087-749F-47C2-85CD-AD36E52DE50F}"/>
              </a:ext>
            </a:extLst>
          </p:cNvPr>
          <p:cNvPicPr>
            <a:picLocks noChangeAspect="1"/>
          </p:cNvPicPr>
          <p:nvPr/>
        </p:nvPicPr>
        <p:blipFill>
          <a:blip r:embed="rId2"/>
          <a:stretch>
            <a:fillRect/>
          </a:stretch>
        </p:blipFill>
        <p:spPr>
          <a:xfrm>
            <a:off x="6096001" y="2743199"/>
            <a:ext cx="5149516" cy="3945547"/>
          </a:xfrm>
          <a:prstGeom prst="rect">
            <a:avLst/>
          </a:prstGeom>
        </p:spPr>
      </p:pic>
      <p:pic>
        <p:nvPicPr>
          <p:cNvPr id="15" name="Picture 14">
            <a:extLst>
              <a:ext uri="{FF2B5EF4-FFF2-40B4-BE49-F238E27FC236}">
                <a16:creationId xmlns:a16="http://schemas.microsoft.com/office/drawing/2014/main" id="{26017D8E-6854-4E45-BCE1-C9A58A06DAA4}"/>
              </a:ext>
            </a:extLst>
          </p:cNvPr>
          <p:cNvPicPr>
            <a:picLocks noChangeAspect="1"/>
          </p:cNvPicPr>
          <p:nvPr/>
        </p:nvPicPr>
        <p:blipFill>
          <a:blip r:embed="rId3"/>
          <a:stretch>
            <a:fillRect/>
          </a:stretch>
        </p:blipFill>
        <p:spPr>
          <a:xfrm>
            <a:off x="354351" y="2743200"/>
            <a:ext cx="4840545" cy="3866442"/>
          </a:xfrm>
          <a:prstGeom prst="rect">
            <a:avLst/>
          </a:prstGeom>
        </p:spPr>
      </p:pic>
      <p:pic>
        <p:nvPicPr>
          <p:cNvPr id="17" name="Picture 16">
            <a:extLst>
              <a:ext uri="{FF2B5EF4-FFF2-40B4-BE49-F238E27FC236}">
                <a16:creationId xmlns:a16="http://schemas.microsoft.com/office/drawing/2014/main" id="{44396DC4-956C-4FF1-B156-CBA4FE3A6AA9}"/>
              </a:ext>
            </a:extLst>
          </p:cNvPr>
          <p:cNvPicPr>
            <a:picLocks noChangeAspect="1"/>
          </p:cNvPicPr>
          <p:nvPr/>
        </p:nvPicPr>
        <p:blipFill>
          <a:blip r:embed="rId4"/>
          <a:stretch>
            <a:fillRect/>
          </a:stretch>
        </p:blipFill>
        <p:spPr>
          <a:xfrm>
            <a:off x="8587016" y="1451620"/>
            <a:ext cx="1216598" cy="1137255"/>
          </a:xfrm>
          <a:prstGeom prst="rect">
            <a:avLst/>
          </a:prstGeom>
        </p:spPr>
      </p:pic>
      <p:pic>
        <p:nvPicPr>
          <p:cNvPr id="19" name="Picture 18">
            <a:extLst>
              <a:ext uri="{FF2B5EF4-FFF2-40B4-BE49-F238E27FC236}">
                <a16:creationId xmlns:a16="http://schemas.microsoft.com/office/drawing/2014/main" id="{6AC80801-86EC-41B5-902D-FAC474DE526A}"/>
              </a:ext>
            </a:extLst>
          </p:cNvPr>
          <p:cNvPicPr>
            <a:picLocks noChangeAspect="1"/>
          </p:cNvPicPr>
          <p:nvPr/>
        </p:nvPicPr>
        <p:blipFill>
          <a:blip r:embed="rId5"/>
          <a:stretch>
            <a:fillRect/>
          </a:stretch>
        </p:blipFill>
        <p:spPr>
          <a:xfrm>
            <a:off x="2172037" y="1451620"/>
            <a:ext cx="1178693" cy="1137255"/>
          </a:xfrm>
          <a:prstGeom prst="rect">
            <a:avLst/>
          </a:prstGeom>
        </p:spPr>
      </p:pic>
      <p:pic>
        <p:nvPicPr>
          <p:cNvPr id="21" name="Picture 20">
            <a:extLst>
              <a:ext uri="{FF2B5EF4-FFF2-40B4-BE49-F238E27FC236}">
                <a16:creationId xmlns:a16="http://schemas.microsoft.com/office/drawing/2014/main" id="{A83A3634-2764-4676-9285-5E6F71555261}"/>
              </a:ext>
            </a:extLst>
          </p:cNvPr>
          <p:cNvPicPr>
            <a:picLocks noChangeAspect="1"/>
          </p:cNvPicPr>
          <p:nvPr/>
        </p:nvPicPr>
        <p:blipFill>
          <a:blip r:embed="rId6"/>
          <a:stretch>
            <a:fillRect/>
          </a:stretch>
        </p:blipFill>
        <p:spPr>
          <a:xfrm>
            <a:off x="7488190" y="1451620"/>
            <a:ext cx="1098826" cy="1132561"/>
          </a:xfrm>
          <a:prstGeom prst="rect">
            <a:avLst/>
          </a:prstGeom>
        </p:spPr>
      </p:pic>
      <p:pic>
        <p:nvPicPr>
          <p:cNvPr id="23" name="Picture 22">
            <a:extLst>
              <a:ext uri="{FF2B5EF4-FFF2-40B4-BE49-F238E27FC236}">
                <a16:creationId xmlns:a16="http://schemas.microsoft.com/office/drawing/2014/main" id="{F11F8A57-8819-4C8F-9005-B68B47F7619A}"/>
              </a:ext>
            </a:extLst>
          </p:cNvPr>
          <p:cNvPicPr>
            <a:picLocks noChangeAspect="1"/>
          </p:cNvPicPr>
          <p:nvPr/>
        </p:nvPicPr>
        <p:blipFill>
          <a:blip r:embed="rId7"/>
          <a:stretch>
            <a:fillRect/>
          </a:stretch>
        </p:blipFill>
        <p:spPr>
          <a:xfrm>
            <a:off x="1201271" y="1451620"/>
            <a:ext cx="970766" cy="1132561"/>
          </a:xfrm>
          <a:prstGeom prst="rect">
            <a:avLst/>
          </a:prstGeom>
        </p:spPr>
      </p:pic>
    </p:spTree>
    <p:extLst>
      <p:ext uri="{BB962C8B-B14F-4D97-AF65-F5344CB8AC3E}">
        <p14:creationId xmlns:p14="http://schemas.microsoft.com/office/powerpoint/2010/main" val="4140375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392479-E8D0-4B23-80E1-31EBC2358881}"/>
              </a:ext>
            </a:extLst>
          </p:cNvPr>
          <p:cNvSpPr txBox="1"/>
          <p:nvPr/>
        </p:nvSpPr>
        <p:spPr>
          <a:xfrm>
            <a:off x="1312959" y="619902"/>
            <a:ext cx="9924018" cy="707886"/>
          </a:xfrm>
          <a:prstGeom prst="rect">
            <a:avLst/>
          </a:prstGeom>
          <a:noFill/>
        </p:spPr>
        <p:txBody>
          <a:bodyPr wrap="square">
            <a:spAutoFit/>
          </a:bodyPr>
          <a:lstStyle/>
          <a:p>
            <a:r>
              <a:rPr lang="en-IN" sz="4000" b="1" dirty="0"/>
              <a:t>Important, </a:t>
            </a:r>
            <a:r>
              <a:rPr lang="en-IN" sz="4000" dirty="0"/>
              <a:t>Don’t check out the whole library</a:t>
            </a:r>
          </a:p>
        </p:txBody>
      </p:sp>
      <p:pic>
        <p:nvPicPr>
          <p:cNvPr id="9" name="Picture 8">
            <a:extLst>
              <a:ext uri="{FF2B5EF4-FFF2-40B4-BE49-F238E27FC236}">
                <a16:creationId xmlns:a16="http://schemas.microsoft.com/office/drawing/2014/main" id="{8000160F-8144-4647-95C2-C53C71EDC21E}"/>
              </a:ext>
            </a:extLst>
          </p:cNvPr>
          <p:cNvPicPr>
            <a:picLocks noChangeAspect="1"/>
          </p:cNvPicPr>
          <p:nvPr/>
        </p:nvPicPr>
        <p:blipFill>
          <a:blip r:embed="rId2"/>
          <a:stretch>
            <a:fillRect/>
          </a:stretch>
        </p:blipFill>
        <p:spPr>
          <a:xfrm>
            <a:off x="1312959" y="1940258"/>
            <a:ext cx="9566081" cy="4932349"/>
          </a:xfrm>
          <a:prstGeom prst="rect">
            <a:avLst/>
          </a:prstGeom>
        </p:spPr>
      </p:pic>
      <p:sp>
        <p:nvSpPr>
          <p:cNvPr id="4" name="TextBox 3">
            <a:extLst>
              <a:ext uri="{FF2B5EF4-FFF2-40B4-BE49-F238E27FC236}">
                <a16:creationId xmlns:a16="http://schemas.microsoft.com/office/drawing/2014/main" id="{8FCD05BD-C1CB-44B7-8D9A-15098E8A70FB}"/>
              </a:ext>
            </a:extLst>
          </p:cNvPr>
          <p:cNvSpPr txBox="1"/>
          <p:nvPr/>
        </p:nvSpPr>
        <p:spPr>
          <a:xfrm>
            <a:off x="3099148" y="1183409"/>
            <a:ext cx="5993702" cy="707886"/>
          </a:xfrm>
          <a:prstGeom prst="rect">
            <a:avLst/>
          </a:prstGeom>
          <a:noFill/>
        </p:spPr>
        <p:txBody>
          <a:bodyPr wrap="square">
            <a:spAutoFit/>
          </a:bodyPr>
          <a:lstStyle/>
          <a:p>
            <a:r>
              <a:rPr lang="en-IN" sz="4000" dirty="0"/>
              <a:t>You might not even need it!</a:t>
            </a:r>
          </a:p>
        </p:txBody>
      </p:sp>
    </p:spTree>
    <p:extLst>
      <p:ext uri="{BB962C8B-B14F-4D97-AF65-F5344CB8AC3E}">
        <p14:creationId xmlns:p14="http://schemas.microsoft.com/office/powerpoint/2010/main" val="3748237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python icon 512x512px (ico, png, icns) - free download | Icons101.com">
            <a:extLst>
              <a:ext uri="{FF2B5EF4-FFF2-40B4-BE49-F238E27FC236}">
                <a16:creationId xmlns:a16="http://schemas.microsoft.com/office/drawing/2014/main" id="{D3748CC8-F4AB-4E6F-9A79-AD7790BD5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6144" y="1930114"/>
            <a:ext cx="3503843" cy="350384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C48241EA-9229-425D-9DB4-08AB43664665}"/>
              </a:ext>
            </a:extLst>
          </p:cNvPr>
          <p:cNvSpPr>
            <a:spLocks noGrp="1"/>
          </p:cNvSpPr>
          <p:nvPr>
            <p:ph type="title"/>
          </p:nvPr>
        </p:nvSpPr>
        <p:spPr>
          <a:xfrm>
            <a:off x="632012" y="485286"/>
            <a:ext cx="10927975" cy="1090178"/>
          </a:xfrm>
        </p:spPr>
        <p:txBody>
          <a:bodyPr>
            <a:noAutofit/>
          </a:bodyPr>
          <a:lstStyle/>
          <a:p>
            <a:r>
              <a:rPr lang="en-IN" sz="4800" dirty="0"/>
              <a:t>CLR- COMMON LANGUAGE RUNTIME</a:t>
            </a:r>
            <a:endParaRPr lang="en-IN" sz="4800" b="1" dirty="0"/>
          </a:p>
        </p:txBody>
      </p:sp>
      <p:sp>
        <p:nvSpPr>
          <p:cNvPr id="10" name="TextBox 9">
            <a:extLst>
              <a:ext uri="{FF2B5EF4-FFF2-40B4-BE49-F238E27FC236}">
                <a16:creationId xmlns:a16="http://schemas.microsoft.com/office/drawing/2014/main" id="{A71B3CEE-85A9-4182-B0F8-3E35D21E1702}"/>
              </a:ext>
            </a:extLst>
          </p:cNvPr>
          <p:cNvSpPr txBox="1"/>
          <p:nvPr/>
        </p:nvSpPr>
        <p:spPr>
          <a:xfrm>
            <a:off x="439182" y="1846730"/>
            <a:ext cx="2448397" cy="707886"/>
          </a:xfrm>
          <a:prstGeom prst="rect">
            <a:avLst/>
          </a:prstGeom>
          <a:noFill/>
        </p:spPr>
        <p:txBody>
          <a:bodyPr wrap="square">
            <a:spAutoFit/>
          </a:bodyPr>
          <a:lstStyle/>
          <a:p>
            <a:r>
              <a:rPr lang="en-IN" sz="4000" dirty="0"/>
              <a:t>import </a:t>
            </a:r>
            <a:r>
              <a:rPr lang="en-IN" sz="4000" dirty="0" err="1">
                <a:solidFill>
                  <a:srgbClr val="FF0000"/>
                </a:solidFill>
              </a:rPr>
              <a:t>clr</a:t>
            </a:r>
            <a:endParaRPr lang="en-IN" sz="4000" dirty="0">
              <a:solidFill>
                <a:srgbClr val="FF0000"/>
              </a:solidFill>
            </a:endParaRPr>
          </a:p>
        </p:txBody>
      </p:sp>
      <p:sp>
        <p:nvSpPr>
          <p:cNvPr id="11" name="TextBox 10">
            <a:extLst>
              <a:ext uri="{FF2B5EF4-FFF2-40B4-BE49-F238E27FC236}">
                <a16:creationId xmlns:a16="http://schemas.microsoft.com/office/drawing/2014/main" id="{EC2C3AFB-1018-42BA-9A11-03EB195F0E7A}"/>
              </a:ext>
            </a:extLst>
          </p:cNvPr>
          <p:cNvSpPr txBox="1"/>
          <p:nvPr/>
        </p:nvSpPr>
        <p:spPr>
          <a:xfrm>
            <a:off x="439182" y="2717014"/>
            <a:ext cx="6250376" cy="2554545"/>
          </a:xfrm>
          <a:prstGeom prst="rect">
            <a:avLst/>
          </a:prstGeom>
          <a:noFill/>
        </p:spPr>
        <p:txBody>
          <a:bodyPr wrap="square">
            <a:spAutoFit/>
          </a:bodyPr>
          <a:lstStyle/>
          <a:p>
            <a:r>
              <a:rPr lang="en-IN" sz="4000" u="sng" dirty="0"/>
              <a:t>Common language runtime:</a:t>
            </a:r>
          </a:p>
          <a:p>
            <a:pPr marL="571500" indent="-571500">
              <a:buFont typeface="Wingdings" panose="05000000000000000000" pitchFamily="2" charset="2"/>
              <a:buChar char="§"/>
            </a:pPr>
            <a:r>
              <a:rPr lang="en-IN" sz="4000" dirty="0"/>
              <a:t>Get it all started</a:t>
            </a:r>
          </a:p>
          <a:p>
            <a:pPr marL="571500" indent="-571500">
              <a:buFont typeface="Wingdings" panose="05000000000000000000" pitchFamily="2" charset="2"/>
              <a:buChar char="§"/>
            </a:pPr>
            <a:r>
              <a:rPr lang="en-IN" sz="4000" dirty="0"/>
              <a:t>Connects python and </a:t>
            </a:r>
            <a:r>
              <a:rPr lang="en-IN" sz="4000" dirty="0" err="1"/>
              <a:t>.net</a:t>
            </a:r>
            <a:endParaRPr lang="en-IN" sz="4000" dirty="0"/>
          </a:p>
          <a:p>
            <a:pPr marL="571500" indent="-571500">
              <a:buFont typeface="Wingdings" panose="05000000000000000000" pitchFamily="2" charset="2"/>
              <a:buChar char="§"/>
            </a:pPr>
            <a:r>
              <a:rPr lang="en-IN" sz="4000" dirty="0"/>
              <a:t>Allows you to call on .</a:t>
            </a:r>
            <a:r>
              <a:rPr lang="en-IN" sz="4000" dirty="0" err="1"/>
              <a:t>dlls</a:t>
            </a:r>
            <a:endParaRPr lang="en-IN" sz="4000" dirty="0"/>
          </a:p>
        </p:txBody>
      </p:sp>
      <p:sp>
        <p:nvSpPr>
          <p:cNvPr id="13" name="TextBox 12">
            <a:extLst>
              <a:ext uri="{FF2B5EF4-FFF2-40B4-BE49-F238E27FC236}">
                <a16:creationId xmlns:a16="http://schemas.microsoft.com/office/drawing/2014/main" id="{512E32DC-F625-4E8C-9E6A-8D2F34DA8D85}"/>
              </a:ext>
            </a:extLst>
          </p:cNvPr>
          <p:cNvSpPr txBox="1"/>
          <p:nvPr/>
        </p:nvSpPr>
        <p:spPr>
          <a:xfrm>
            <a:off x="439182" y="5433957"/>
            <a:ext cx="11752818" cy="1323439"/>
          </a:xfrm>
          <a:prstGeom prst="rect">
            <a:avLst/>
          </a:prstGeom>
          <a:noFill/>
        </p:spPr>
        <p:txBody>
          <a:bodyPr wrap="square">
            <a:spAutoFit/>
          </a:bodyPr>
          <a:lstStyle/>
          <a:p>
            <a:r>
              <a:rPr lang="en-IN" sz="4000" dirty="0"/>
              <a:t>Without this you really can’t get started, so it’s always necessary</a:t>
            </a:r>
          </a:p>
        </p:txBody>
      </p:sp>
    </p:spTree>
    <p:extLst>
      <p:ext uri="{BB962C8B-B14F-4D97-AF65-F5344CB8AC3E}">
        <p14:creationId xmlns:p14="http://schemas.microsoft.com/office/powerpoint/2010/main" val="2213027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8241EA-9229-425D-9DB4-08AB43664665}"/>
              </a:ext>
            </a:extLst>
          </p:cNvPr>
          <p:cNvSpPr>
            <a:spLocks noGrp="1"/>
          </p:cNvSpPr>
          <p:nvPr>
            <p:ph type="title"/>
          </p:nvPr>
        </p:nvSpPr>
        <p:spPr>
          <a:xfrm>
            <a:off x="922421" y="802591"/>
            <a:ext cx="10347157" cy="779617"/>
          </a:xfrm>
        </p:spPr>
        <p:txBody>
          <a:bodyPr>
            <a:noAutofit/>
          </a:bodyPr>
          <a:lstStyle/>
          <a:p>
            <a:r>
              <a:rPr lang="en-IN" sz="4800" b="1" dirty="0" err="1"/>
              <a:t>Dll’s</a:t>
            </a:r>
            <a:r>
              <a:rPr lang="en-IN" sz="4800" b="1" dirty="0"/>
              <a:t>-Dynamic link libraries</a:t>
            </a:r>
          </a:p>
        </p:txBody>
      </p:sp>
      <p:sp>
        <p:nvSpPr>
          <p:cNvPr id="13" name="TextBox 12">
            <a:extLst>
              <a:ext uri="{FF2B5EF4-FFF2-40B4-BE49-F238E27FC236}">
                <a16:creationId xmlns:a16="http://schemas.microsoft.com/office/drawing/2014/main" id="{512E32DC-F625-4E8C-9E6A-8D2F34DA8D85}"/>
              </a:ext>
            </a:extLst>
          </p:cNvPr>
          <p:cNvSpPr txBox="1"/>
          <p:nvPr/>
        </p:nvSpPr>
        <p:spPr>
          <a:xfrm>
            <a:off x="439182" y="2577534"/>
            <a:ext cx="11752818" cy="3477875"/>
          </a:xfrm>
          <a:prstGeom prst="rect">
            <a:avLst/>
          </a:prstGeom>
          <a:noFill/>
        </p:spPr>
        <p:txBody>
          <a:bodyPr wrap="square">
            <a:spAutoFit/>
          </a:bodyPr>
          <a:lstStyle/>
          <a:p>
            <a:r>
              <a:rPr lang="en-IN" sz="4400" dirty="0"/>
              <a:t>They are a bit like instructions it’s like opening up a little manual that tells the program how to do something, so this is just a way that dynamo handles all of its methods that are stores outside of the Python shell.</a:t>
            </a:r>
          </a:p>
        </p:txBody>
      </p:sp>
    </p:spTree>
    <p:extLst>
      <p:ext uri="{BB962C8B-B14F-4D97-AF65-F5344CB8AC3E}">
        <p14:creationId xmlns:p14="http://schemas.microsoft.com/office/powerpoint/2010/main" val="219205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dirty="0"/>
              <a:t>Python in dynamo</a:t>
            </a:r>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3450011498"/>
              </p:ext>
            </p:extLst>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57705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8241EA-9229-425D-9DB4-08AB43664665}"/>
              </a:ext>
            </a:extLst>
          </p:cNvPr>
          <p:cNvSpPr>
            <a:spLocks noGrp="1"/>
          </p:cNvSpPr>
          <p:nvPr>
            <p:ph type="title"/>
          </p:nvPr>
        </p:nvSpPr>
        <p:spPr>
          <a:xfrm>
            <a:off x="922421" y="854950"/>
            <a:ext cx="10347158" cy="779617"/>
          </a:xfrm>
        </p:spPr>
        <p:txBody>
          <a:bodyPr>
            <a:noAutofit/>
          </a:bodyPr>
          <a:lstStyle/>
          <a:p>
            <a:r>
              <a:rPr lang="en-IN" sz="4800" b="1" dirty="0" err="1"/>
              <a:t>Dll’s</a:t>
            </a:r>
            <a:r>
              <a:rPr lang="en-IN" sz="4800" b="1" dirty="0"/>
              <a:t>-Dynamic link libraries</a:t>
            </a:r>
          </a:p>
        </p:txBody>
      </p:sp>
      <p:sp>
        <p:nvSpPr>
          <p:cNvPr id="11" name="TextBox 10">
            <a:extLst>
              <a:ext uri="{FF2B5EF4-FFF2-40B4-BE49-F238E27FC236}">
                <a16:creationId xmlns:a16="http://schemas.microsoft.com/office/drawing/2014/main" id="{EC2C3AFB-1018-42BA-9A11-03EB195F0E7A}"/>
              </a:ext>
            </a:extLst>
          </p:cNvPr>
          <p:cNvSpPr txBox="1"/>
          <p:nvPr/>
        </p:nvSpPr>
        <p:spPr>
          <a:xfrm>
            <a:off x="439182" y="1930114"/>
            <a:ext cx="6250376" cy="1754326"/>
          </a:xfrm>
          <a:prstGeom prst="rect">
            <a:avLst/>
          </a:prstGeom>
          <a:noFill/>
        </p:spPr>
        <p:txBody>
          <a:bodyPr wrap="square">
            <a:spAutoFit/>
          </a:bodyPr>
          <a:lstStyle/>
          <a:p>
            <a:r>
              <a:rPr lang="en-IN" sz="3600" u="sng" dirty="0"/>
              <a:t>‘Dynamic link libraries’ (</a:t>
            </a:r>
            <a:r>
              <a:rPr lang="en-IN" sz="3600" u="sng" dirty="0" err="1"/>
              <a:t>dll’s</a:t>
            </a:r>
            <a:r>
              <a:rPr lang="en-IN" sz="3600" u="sng" dirty="0"/>
              <a:t>)</a:t>
            </a:r>
          </a:p>
          <a:p>
            <a:pPr marL="571500" indent="-571500">
              <a:buFont typeface="Wingdings" panose="05000000000000000000" pitchFamily="2" charset="2"/>
              <a:buChar char="§"/>
            </a:pPr>
            <a:r>
              <a:rPr lang="en-IN" sz="3600" dirty="0"/>
              <a:t>Called on by code</a:t>
            </a:r>
          </a:p>
          <a:p>
            <a:pPr marL="571500" indent="-571500">
              <a:buFont typeface="Wingdings" panose="05000000000000000000" pitchFamily="2" charset="2"/>
              <a:buChar char="§"/>
            </a:pPr>
            <a:r>
              <a:rPr lang="en-IN" sz="3600" dirty="0"/>
              <a:t>Like pre-built ‘instruction’</a:t>
            </a:r>
          </a:p>
        </p:txBody>
      </p:sp>
      <p:sp>
        <p:nvSpPr>
          <p:cNvPr id="13" name="TextBox 12">
            <a:extLst>
              <a:ext uri="{FF2B5EF4-FFF2-40B4-BE49-F238E27FC236}">
                <a16:creationId xmlns:a16="http://schemas.microsoft.com/office/drawing/2014/main" id="{512E32DC-F625-4E8C-9E6A-8D2F34DA8D85}"/>
              </a:ext>
            </a:extLst>
          </p:cNvPr>
          <p:cNvSpPr txBox="1"/>
          <p:nvPr/>
        </p:nvSpPr>
        <p:spPr>
          <a:xfrm>
            <a:off x="439182" y="3817150"/>
            <a:ext cx="9378586" cy="1200329"/>
          </a:xfrm>
          <a:prstGeom prst="rect">
            <a:avLst/>
          </a:prstGeom>
          <a:noFill/>
        </p:spPr>
        <p:txBody>
          <a:bodyPr wrap="square">
            <a:spAutoFit/>
          </a:bodyPr>
          <a:lstStyle/>
          <a:p>
            <a:r>
              <a:rPr lang="en-IN" sz="3600" dirty="0"/>
              <a:t>C:\Program Files\Autodesk\ </a:t>
            </a:r>
            <a:r>
              <a:rPr lang="en-IN" sz="3600" dirty="0">
                <a:solidFill>
                  <a:schemeClr val="bg1">
                    <a:lumMod val="50000"/>
                  </a:schemeClr>
                </a:solidFill>
              </a:rPr>
              <a:t>*Revit </a:t>
            </a:r>
            <a:r>
              <a:rPr lang="en-IN" sz="3600" dirty="0" err="1">
                <a:solidFill>
                  <a:schemeClr val="bg1">
                    <a:lumMod val="50000"/>
                  </a:schemeClr>
                </a:solidFill>
              </a:rPr>
              <a:t>xxxx</a:t>
            </a:r>
            <a:r>
              <a:rPr lang="en-IN" sz="3600" dirty="0">
                <a:solidFill>
                  <a:schemeClr val="bg1">
                    <a:lumMod val="50000"/>
                  </a:schemeClr>
                </a:solidFill>
              </a:rPr>
              <a:t>* </a:t>
            </a:r>
            <a:r>
              <a:rPr lang="en-IN" sz="3600" dirty="0"/>
              <a:t>\</a:t>
            </a:r>
            <a:r>
              <a:rPr lang="en-IN" sz="3600" dirty="0" err="1"/>
              <a:t>AddIns</a:t>
            </a:r>
            <a:r>
              <a:rPr lang="en-IN" sz="3600" dirty="0"/>
              <a:t> </a:t>
            </a:r>
          </a:p>
          <a:p>
            <a:r>
              <a:rPr lang="en-IN" sz="3600" dirty="0"/>
              <a:t>\ </a:t>
            </a:r>
            <a:r>
              <a:rPr lang="en-IN" sz="3600" dirty="0" err="1"/>
              <a:t>DynamoForRevit</a:t>
            </a:r>
            <a:endParaRPr lang="en-IN" sz="3600" dirty="0"/>
          </a:p>
        </p:txBody>
      </p:sp>
      <p:sp>
        <p:nvSpPr>
          <p:cNvPr id="7" name="TextBox 6">
            <a:extLst>
              <a:ext uri="{FF2B5EF4-FFF2-40B4-BE49-F238E27FC236}">
                <a16:creationId xmlns:a16="http://schemas.microsoft.com/office/drawing/2014/main" id="{555C3068-6948-4FC6-88C1-883249B898CE}"/>
              </a:ext>
            </a:extLst>
          </p:cNvPr>
          <p:cNvSpPr txBox="1"/>
          <p:nvPr/>
        </p:nvSpPr>
        <p:spPr>
          <a:xfrm>
            <a:off x="482310" y="5150190"/>
            <a:ext cx="3082060" cy="1200329"/>
          </a:xfrm>
          <a:prstGeom prst="rect">
            <a:avLst/>
          </a:prstGeom>
          <a:noFill/>
        </p:spPr>
        <p:txBody>
          <a:bodyPr wrap="square">
            <a:spAutoFit/>
          </a:bodyPr>
          <a:lstStyle/>
          <a:p>
            <a:pPr marL="571500" indent="-571500">
              <a:buFont typeface="Wingdings" panose="05000000000000000000" pitchFamily="2" charset="2"/>
              <a:buChar char="§"/>
            </a:pPr>
            <a:r>
              <a:rPr lang="en-IN" sz="3600" dirty="0"/>
              <a:t>Root folder</a:t>
            </a:r>
          </a:p>
          <a:p>
            <a:pPr marL="571500" indent="-571500">
              <a:buFont typeface="Wingdings" panose="05000000000000000000" pitchFamily="2" charset="2"/>
              <a:buChar char="§"/>
            </a:pPr>
            <a:r>
              <a:rPr lang="en-IN" sz="3600" dirty="0"/>
              <a:t>Revit folder</a:t>
            </a:r>
          </a:p>
        </p:txBody>
      </p:sp>
    </p:spTree>
    <p:extLst>
      <p:ext uri="{BB962C8B-B14F-4D97-AF65-F5344CB8AC3E}">
        <p14:creationId xmlns:p14="http://schemas.microsoft.com/office/powerpoint/2010/main" val="643903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8241EA-9229-425D-9DB4-08AB43664665}"/>
              </a:ext>
            </a:extLst>
          </p:cNvPr>
          <p:cNvSpPr>
            <a:spLocks noGrp="1"/>
          </p:cNvSpPr>
          <p:nvPr>
            <p:ph type="title"/>
          </p:nvPr>
        </p:nvSpPr>
        <p:spPr>
          <a:xfrm>
            <a:off x="1406707" y="806823"/>
            <a:ext cx="9378586" cy="779617"/>
          </a:xfrm>
        </p:spPr>
        <p:txBody>
          <a:bodyPr>
            <a:noAutofit/>
          </a:bodyPr>
          <a:lstStyle/>
          <a:p>
            <a:r>
              <a:rPr lang="en-IN" sz="4800" b="1" dirty="0"/>
              <a:t>USING EXTERNAL LIBRARIES</a:t>
            </a:r>
          </a:p>
        </p:txBody>
      </p:sp>
      <p:sp>
        <p:nvSpPr>
          <p:cNvPr id="11" name="TextBox 10">
            <a:extLst>
              <a:ext uri="{FF2B5EF4-FFF2-40B4-BE49-F238E27FC236}">
                <a16:creationId xmlns:a16="http://schemas.microsoft.com/office/drawing/2014/main" id="{EC2C3AFB-1018-42BA-9A11-03EB195F0E7A}"/>
              </a:ext>
            </a:extLst>
          </p:cNvPr>
          <p:cNvSpPr txBox="1"/>
          <p:nvPr/>
        </p:nvSpPr>
        <p:spPr>
          <a:xfrm>
            <a:off x="439183" y="1930114"/>
            <a:ext cx="2239850" cy="707886"/>
          </a:xfrm>
          <a:prstGeom prst="rect">
            <a:avLst/>
          </a:prstGeom>
          <a:noFill/>
        </p:spPr>
        <p:txBody>
          <a:bodyPr wrap="square">
            <a:spAutoFit/>
          </a:bodyPr>
          <a:lstStyle/>
          <a:p>
            <a:r>
              <a:rPr lang="en-IN" sz="4000" dirty="0"/>
              <a:t>SYS.PATH</a:t>
            </a:r>
          </a:p>
        </p:txBody>
      </p:sp>
      <p:sp>
        <p:nvSpPr>
          <p:cNvPr id="13" name="TextBox 12">
            <a:extLst>
              <a:ext uri="{FF2B5EF4-FFF2-40B4-BE49-F238E27FC236}">
                <a16:creationId xmlns:a16="http://schemas.microsoft.com/office/drawing/2014/main" id="{512E32DC-F625-4E8C-9E6A-8D2F34DA8D85}"/>
              </a:ext>
            </a:extLst>
          </p:cNvPr>
          <p:cNvSpPr txBox="1"/>
          <p:nvPr/>
        </p:nvSpPr>
        <p:spPr>
          <a:xfrm>
            <a:off x="439182" y="4905274"/>
            <a:ext cx="10902586" cy="1077218"/>
          </a:xfrm>
          <a:prstGeom prst="rect">
            <a:avLst/>
          </a:prstGeom>
          <a:noFill/>
        </p:spPr>
        <p:txBody>
          <a:bodyPr wrap="square">
            <a:spAutoFit/>
          </a:bodyPr>
          <a:lstStyle/>
          <a:p>
            <a:r>
              <a:rPr lang="en-IN" sz="3200" dirty="0"/>
              <a:t>import </a:t>
            </a:r>
            <a:r>
              <a:rPr lang="en-IN" sz="3200" dirty="0">
                <a:solidFill>
                  <a:srgbClr val="FF0000"/>
                </a:solidFill>
              </a:rPr>
              <a:t>sys</a:t>
            </a:r>
          </a:p>
          <a:p>
            <a:r>
              <a:rPr lang="en-IN" sz="3200" dirty="0" err="1"/>
              <a:t>sys.path.append</a:t>
            </a:r>
            <a:r>
              <a:rPr lang="en-IN" sz="3200" dirty="0"/>
              <a:t>(</a:t>
            </a:r>
            <a:r>
              <a:rPr lang="en-IN" sz="3200" dirty="0" err="1"/>
              <a:t>r</a:t>
            </a:r>
            <a:r>
              <a:rPr lang="en-IN" sz="3200" dirty="0" err="1">
                <a:solidFill>
                  <a:schemeClr val="accent6"/>
                </a:solidFill>
              </a:rPr>
              <a:t>’C</a:t>
            </a:r>
            <a:r>
              <a:rPr lang="en-IN" sz="3200" dirty="0">
                <a:solidFill>
                  <a:schemeClr val="accent6"/>
                </a:solidFill>
              </a:rPr>
              <a:t>:\Program Files(*86)\</a:t>
            </a:r>
            <a:r>
              <a:rPr lang="en-IN" sz="3200" dirty="0" err="1">
                <a:solidFill>
                  <a:schemeClr val="accent6"/>
                </a:solidFill>
              </a:rPr>
              <a:t>IronPython</a:t>
            </a:r>
            <a:r>
              <a:rPr lang="en-IN" sz="3200" dirty="0">
                <a:solidFill>
                  <a:schemeClr val="accent6"/>
                </a:solidFill>
              </a:rPr>
              <a:t> 2.7\Lib’</a:t>
            </a:r>
            <a:r>
              <a:rPr lang="en-IN" sz="3200" dirty="0"/>
              <a:t>)</a:t>
            </a:r>
          </a:p>
        </p:txBody>
      </p:sp>
      <p:sp>
        <p:nvSpPr>
          <p:cNvPr id="6" name="TextBox 5">
            <a:extLst>
              <a:ext uri="{FF2B5EF4-FFF2-40B4-BE49-F238E27FC236}">
                <a16:creationId xmlns:a16="http://schemas.microsoft.com/office/drawing/2014/main" id="{F38689EC-3E27-4D23-9618-905953991713}"/>
              </a:ext>
            </a:extLst>
          </p:cNvPr>
          <p:cNvSpPr txBox="1"/>
          <p:nvPr/>
        </p:nvSpPr>
        <p:spPr>
          <a:xfrm>
            <a:off x="439182" y="2484110"/>
            <a:ext cx="11752818" cy="2062103"/>
          </a:xfrm>
          <a:prstGeom prst="rect">
            <a:avLst/>
          </a:prstGeom>
          <a:noFill/>
        </p:spPr>
        <p:txBody>
          <a:bodyPr wrap="square">
            <a:spAutoFit/>
          </a:bodyPr>
          <a:lstStyle/>
          <a:p>
            <a:r>
              <a:rPr lang="en-IN" sz="3200" dirty="0" err="1"/>
              <a:t>IronPython</a:t>
            </a:r>
            <a:r>
              <a:rPr lang="en-IN" sz="3200" dirty="0"/>
              <a:t> can access a whole bunch of modules that come with the </a:t>
            </a:r>
            <a:r>
              <a:rPr lang="en-IN" sz="3200" dirty="0" err="1"/>
              <a:t>IronPython</a:t>
            </a:r>
            <a:r>
              <a:rPr lang="en-IN" sz="3200" dirty="0"/>
              <a:t> Library as a bundled up with Dynamo. We need to tell Python to look here for the </a:t>
            </a:r>
            <a:r>
              <a:rPr lang="en-IN" sz="3200" dirty="0" err="1"/>
              <a:t>moduled</a:t>
            </a:r>
            <a:r>
              <a:rPr lang="en-IN" sz="3200" dirty="0"/>
              <a:t>. To do this, we need to append said path to the sys module as follows:</a:t>
            </a:r>
          </a:p>
        </p:txBody>
      </p:sp>
    </p:spTree>
    <p:extLst>
      <p:ext uri="{BB962C8B-B14F-4D97-AF65-F5344CB8AC3E}">
        <p14:creationId xmlns:p14="http://schemas.microsoft.com/office/powerpoint/2010/main" val="515771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8241EA-9229-425D-9DB4-08AB43664665}"/>
              </a:ext>
            </a:extLst>
          </p:cNvPr>
          <p:cNvSpPr>
            <a:spLocks noGrp="1"/>
          </p:cNvSpPr>
          <p:nvPr>
            <p:ph type="title"/>
          </p:nvPr>
        </p:nvSpPr>
        <p:spPr>
          <a:xfrm>
            <a:off x="3354392" y="581540"/>
            <a:ext cx="5483215" cy="1090178"/>
          </a:xfrm>
        </p:spPr>
        <p:txBody>
          <a:bodyPr>
            <a:noAutofit/>
          </a:bodyPr>
          <a:lstStyle/>
          <a:p>
            <a:r>
              <a:rPr lang="en-IN" sz="6000" b="1" dirty="0" err="1"/>
              <a:t>Revitnodes</a:t>
            </a:r>
            <a:endParaRPr lang="en-IN" sz="6000" b="1" dirty="0"/>
          </a:p>
        </p:txBody>
      </p:sp>
      <p:sp>
        <p:nvSpPr>
          <p:cNvPr id="6" name="TextBox 5">
            <a:extLst>
              <a:ext uri="{FF2B5EF4-FFF2-40B4-BE49-F238E27FC236}">
                <a16:creationId xmlns:a16="http://schemas.microsoft.com/office/drawing/2014/main" id="{FD2F1168-3B55-4D3A-951D-C7CFC9B7C360}"/>
              </a:ext>
            </a:extLst>
          </p:cNvPr>
          <p:cNvSpPr txBox="1"/>
          <p:nvPr/>
        </p:nvSpPr>
        <p:spPr>
          <a:xfrm>
            <a:off x="439181" y="1921650"/>
            <a:ext cx="10309029" cy="2308324"/>
          </a:xfrm>
          <a:prstGeom prst="rect">
            <a:avLst/>
          </a:prstGeom>
          <a:noFill/>
        </p:spPr>
        <p:txBody>
          <a:bodyPr wrap="square">
            <a:spAutoFit/>
          </a:bodyPr>
          <a:lstStyle/>
          <a:p>
            <a:r>
              <a:rPr lang="en-IN" sz="3600" dirty="0"/>
              <a:t>clr.AddReference(</a:t>
            </a:r>
            <a:r>
              <a:rPr lang="en-IN" sz="3600" dirty="0">
                <a:solidFill>
                  <a:schemeClr val="accent6"/>
                </a:solidFill>
              </a:rPr>
              <a:t>“</a:t>
            </a:r>
            <a:r>
              <a:rPr lang="en-IN" sz="3600" dirty="0" err="1">
                <a:solidFill>
                  <a:schemeClr val="accent6"/>
                </a:solidFill>
              </a:rPr>
              <a:t>RevitNodes</a:t>
            </a:r>
            <a:r>
              <a:rPr lang="en-IN" sz="3600" dirty="0">
                <a:solidFill>
                  <a:schemeClr val="accent6"/>
                </a:solidFill>
              </a:rPr>
              <a:t>”</a:t>
            </a:r>
            <a:r>
              <a:rPr lang="en-IN" sz="3600" dirty="0"/>
              <a:t>)</a:t>
            </a:r>
          </a:p>
          <a:p>
            <a:r>
              <a:rPr lang="en-IN" sz="3600" dirty="0">
                <a:solidFill>
                  <a:srgbClr val="00B0F0"/>
                </a:solidFill>
              </a:rPr>
              <a:t>import</a:t>
            </a:r>
            <a:r>
              <a:rPr lang="en-IN" sz="3600" dirty="0"/>
              <a:t> Revit</a:t>
            </a:r>
          </a:p>
          <a:p>
            <a:r>
              <a:rPr lang="en-IN" sz="3600" dirty="0" err="1"/>
              <a:t>clr.importExtensions</a:t>
            </a:r>
            <a:r>
              <a:rPr lang="en-IN" sz="3600" dirty="0"/>
              <a:t>(</a:t>
            </a:r>
            <a:r>
              <a:rPr lang="en-IN" sz="3600" dirty="0" err="1"/>
              <a:t>Revit.Elements</a:t>
            </a:r>
            <a:r>
              <a:rPr lang="en-IN" sz="3600" dirty="0"/>
              <a:t>)</a:t>
            </a:r>
          </a:p>
          <a:p>
            <a:r>
              <a:rPr lang="en-IN" sz="3600" dirty="0" err="1"/>
              <a:t>clr.importExtensions</a:t>
            </a:r>
            <a:r>
              <a:rPr lang="en-IN" sz="3600" dirty="0"/>
              <a:t>(Revit.GeometryConversion)</a:t>
            </a:r>
          </a:p>
        </p:txBody>
      </p:sp>
      <p:sp>
        <p:nvSpPr>
          <p:cNvPr id="7" name="TextBox 6">
            <a:extLst>
              <a:ext uri="{FF2B5EF4-FFF2-40B4-BE49-F238E27FC236}">
                <a16:creationId xmlns:a16="http://schemas.microsoft.com/office/drawing/2014/main" id="{E8B5C77C-107D-4DD3-8F67-62D75583E76B}"/>
              </a:ext>
            </a:extLst>
          </p:cNvPr>
          <p:cNvSpPr txBox="1"/>
          <p:nvPr/>
        </p:nvSpPr>
        <p:spPr>
          <a:xfrm>
            <a:off x="439182" y="4303443"/>
            <a:ext cx="7838544" cy="2554545"/>
          </a:xfrm>
          <a:prstGeom prst="rect">
            <a:avLst/>
          </a:prstGeom>
          <a:noFill/>
        </p:spPr>
        <p:txBody>
          <a:bodyPr wrap="square">
            <a:spAutoFit/>
          </a:bodyPr>
          <a:lstStyle/>
          <a:p>
            <a:pPr marL="571500" indent="-571500">
              <a:buFont typeface="Wingdings" panose="05000000000000000000" pitchFamily="2" charset="2"/>
              <a:buChar char="§"/>
            </a:pPr>
            <a:r>
              <a:rPr lang="en-IN" sz="4000" dirty="0"/>
              <a:t>Reference the </a:t>
            </a:r>
            <a:r>
              <a:rPr lang="en-IN" sz="4000" dirty="0" err="1"/>
              <a:t>dll</a:t>
            </a:r>
            <a:endParaRPr lang="en-IN" sz="4000" dirty="0"/>
          </a:p>
          <a:p>
            <a:pPr marL="571500" indent="-571500">
              <a:buFont typeface="Wingdings" panose="05000000000000000000" pitchFamily="2" charset="2"/>
              <a:buChar char="§"/>
            </a:pPr>
            <a:r>
              <a:rPr lang="en-IN" sz="4000" dirty="0"/>
              <a:t>Import Revit namespace</a:t>
            </a:r>
          </a:p>
          <a:p>
            <a:pPr marL="571500" indent="-571500">
              <a:buFont typeface="Wingdings" panose="05000000000000000000" pitchFamily="2" charset="2"/>
              <a:buChar char="§"/>
            </a:pPr>
            <a:r>
              <a:rPr lang="en-IN" sz="4000" dirty="0"/>
              <a:t>Add more element nodes</a:t>
            </a:r>
          </a:p>
          <a:p>
            <a:pPr marL="571500" indent="-571500">
              <a:buFont typeface="Wingdings" panose="05000000000000000000" pitchFamily="2" charset="2"/>
              <a:buChar char="§"/>
            </a:pPr>
            <a:r>
              <a:rPr lang="en-IN" sz="4000" dirty="0"/>
              <a:t>Add more geometry nodes</a:t>
            </a:r>
          </a:p>
        </p:txBody>
      </p:sp>
    </p:spTree>
    <p:extLst>
      <p:ext uri="{BB962C8B-B14F-4D97-AF65-F5344CB8AC3E}">
        <p14:creationId xmlns:p14="http://schemas.microsoft.com/office/powerpoint/2010/main" val="3203868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8241EA-9229-425D-9DB4-08AB43664665}"/>
              </a:ext>
            </a:extLst>
          </p:cNvPr>
          <p:cNvSpPr>
            <a:spLocks noGrp="1"/>
          </p:cNvSpPr>
          <p:nvPr>
            <p:ph type="title"/>
          </p:nvPr>
        </p:nvSpPr>
        <p:spPr>
          <a:xfrm>
            <a:off x="2518418" y="613946"/>
            <a:ext cx="7594345" cy="1090178"/>
          </a:xfrm>
        </p:spPr>
        <p:txBody>
          <a:bodyPr>
            <a:noAutofit/>
          </a:bodyPr>
          <a:lstStyle/>
          <a:p>
            <a:r>
              <a:rPr lang="en-IN" sz="6000" b="1" dirty="0" err="1"/>
              <a:t>protogeometry</a:t>
            </a:r>
            <a:endParaRPr lang="en-IN" sz="6000" b="1" dirty="0"/>
          </a:p>
        </p:txBody>
      </p:sp>
      <p:sp>
        <p:nvSpPr>
          <p:cNvPr id="6" name="TextBox 5">
            <a:extLst>
              <a:ext uri="{FF2B5EF4-FFF2-40B4-BE49-F238E27FC236}">
                <a16:creationId xmlns:a16="http://schemas.microsoft.com/office/drawing/2014/main" id="{FD2F1168-3B55-4D3A-951D-C7CFC9B7C360}"/>
              </a:ext>
            </a:extLst>
          </p:cNvPr>
          <p:cNvSpPr txBox="1"/>
          <p:nvPr/>
        </p:nvSpPr>
        <p:spPr>
          <a:xfrm>
            <a:off x="439182" y="2082071"/>
            <a:ext cx="10309029" cy="1077218"/>
          </a:xfrm>
          <a:prstGeom prst="rect">
            <a:avLst/>
          </a:prstGeom>
          <a:noFill/>
        </p:spPr>
        <p:txBody>
          <a:bodyPr wrap="square">
            <a:spAutoFit/>
          </a:bodyPr>
          <a:lstStyle/>
          <a:p>
            <a:r>
              <a:rPr lang="en-IN" sz="3200" dirty="0"/>
              <a:t>clr.AddReference(</a:t>
            </a:r>
            <a:r>
              <a:rPr lang="en-IN" sz="3200" dirty="0">
                <a:solidFill>
                  <a:schemeClr val="accent6"/>
                </a:solidFill>
              </a:rPr>
              <a:t>“</a:t>
            </a:r>
            <a:r>
              <a:rPr lang="en-IN" sz="3200" dirty="0" err="1">
                <a:solidFill>
                  <a:schemeClr val="accent6"/>
                </a:solidFill>
              </a:rPr>
              <a:t>ProtoGeometry</a:t>
            </a:r>
            <a:r>
              <a:rPr lang="en-IN" sz="3200" dirty="0">
                <a:solidFill>
                  <a:schemeClr val="accent6"/>
                </a:solidFill>
              </a:rPr>
              <a:t>”</a:t>
            </a:r>
            <a:r>
              <a:rPr lang="en-IN" sz="3200" dirty="0"/>
              <a:t>)</a:t>
            </a:r>
          </a:p>
          <a:p>
            <a:r>
              <a:rPr lang="en-IN" sz="3200" dirty="0">
                <a:solidFill>
                  <a:srgbClr val="00B0F0"/>
                </a:solidFill>
              </a:rPr>
              <a:t>from </a:t>
            </a:r>
            <a:r>
              <a:rPr lang="en-IN" sz="3200" dirty="0" err="1"/>
              <a:t>Autodesk.DesignScript.Geometry</a:t>
            </a:r>
            <a:r>
              <a:rPr lang="en-IN" sz="3200" dirty="0"/>
              <a:t> </a:t>
            </a:r>
            <a:r>
              <a:rPr lang="en-IN" sz="3200" dirty="0">
                <a:solidFill>
                  <a:srgbClr val="00B0F0"/>
                </a:solidFill>
              </a:rPr>
              <a:t>import *</a:t>
            </a:r>
          </a:p>
        </p:txBody>
      </p:sp>
      <p:sp>
        <p:nvSpPr>
          <p:cNvPr id="7" name="TextBox 6">
            <a:extLst>
              <a:ext uri="{FF2B5EF4-FFF2-40B4-BE49-F238E27FC236}">
                <a16:creationId xmlns:a16="http://schemas.microsoft.com/office/drawing/2014/main" id="{E8B5C77C-107D-4DD3-8F67-62D75583E76B}"/>
              </a:ext>
            </a:extLst>
          </p:cNvPr>
          <p:cNvSpPr txBox="1"/>
          <p:nvPr/>
        </p:nvSpPr>
        <p:spPr>
          <a:xfrm>
            <a:off x="439182" y="3226237"/>
            <a:ext cx="7838544" cy="1077218"/>
          </a:xfrm>
          <a:prstGeom prst="rect">
            <a:avLst/>
          </a:prstGeom>
          <a:noFill/>
        </p:spPr>
        <p:txBody>
          <a:bodyPr wrap="square">
            <a:spAutoFit/>
          </a:bodyPr>
          <a:lstStyle/>
          <a:p>
            <a:pPr marL="571500" indent="-571500">
              <a:buFont typeface="Wingdings" panose="05000000000000000000" pitchFamily="2" charset="2"/>
              <a:buChar char="§"/>
            </a:pPr>
            <a:r>
              <a:rPr lang="en-IN" sz="3200" dirty="0"/>
              <a:t>Reference the </a:t>
            </a:r>
            <a:r>
              <a:rPr lang="en-IN" sz="3200" dirty="0" err="1"/>
              <a:t>dll</a:t>
            </a:r>
            <a:endParaRPr lang="en-IN" sz="3200" dirty="0"/>
          </a:p>
          <a:p>
            <a:pPr marL="571500" indent="-571500">
              <a:buFont typeface="Wingdings" panose="05000000000000000000" pitchFamily="2" charset="2"/>
              <a:buChar char="§"/>
            </a:pPr>
            <a:r>
              <a:rPr lang="en-IN" sz="3200" dirty="0"/>
              <a:t>Dynamo geometry classes</a:t>
            </a:r>
          </a:p>
        </p:txBody>
      </p:sp>
      <p:sp>
        <p:nvSpPr>
          <p:cNvPr id="5" name="TextBox 4">
            <a:extLst>
              <a:ext uri="{FF2B5EF4-FFF2-40B4-BE49-F238E27FC236}">
                <a16:creationId xmlns:a16="http://schemas.microsoft.com/office/drawing/2014/main" id="{55C27D89-75D4-4C31-BA03-166D0EA3E23E}"/>
              </a:ext>
            </a:extLst>
          </p:cNvPr>
          <p:cNvSpPr txBox="1"/>
          <p:nvPr/>
        </p:nvSpPr>
        <p:spPr>
          <a:xfrm>
            <a:off x="439182" y="4303455"/>
            <a:ext cx="11752818" cy="2554545"/>
          </a:xfrm>
          <a:prstGeom prst="rect">
            <a:avLst/>
          </a:prstGeom>
          <a:noFill/>
        </p:spPr>
        <p:txBody>
          <a:bodyPr wrap="square">
            <a:spAutoFit/>
          </a:bodyPr>
          <a:lstStyle/>
          <a:p>
            <a:r>
              <a:rPr lang="en-IN" sz="3200" dirty="0"/>
              <a:t>The </a:t>
            </a:r>
            <a:r>
              <a:rPr lang="en-IN" sz="3200" dirty="0" err="1"/>
              <a:t>protoGeometry</a:t>
            </a:r>
            <a:r>
              <a:rPr lang="en-IN" sz="3200" dirty="0"/>
              <a:t> library is usually required when you’re dealing with geometry and dynamo. It deals with all the preview geometry and all the geometry classes that dynamo is using. So this is quite common when you are dealing with points, lines, vectors, solids etc but if you are not dealing with geometry it is not necessarily required.</a:t>
            </a:r>
          </a:p>
        </p:txBody>
      </p:sp>
    </p:spTree>
    <p:extLst>
      <p:ext uri="{BB962C8B-B14F-4D97-AF65-F5344CB8AC3E}">
        <p14:creationId xmlns:p14="http://schemas.microsoft.com/office/powerpoint/2010/main" val="1648784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8241EA-9229-425D-9DB4-08AB43664665}"/>
              </a:ext>
            </a:extLst>
          </p:cNvPr>
          <p:cNvSpPr>
            <a:spLocks noGrp="1"/>
          </p:cNvSpPr>
          <p:nvPr>
            <p:ph type="title"/>
          </p:nvPr>
        </p:nvSpPr>
        <p:spPr>
          <a:xfrm>
            <a:off x="1058779" y="581862"/>
            <a:ext cx="10074442" cy="1090178"/>
          </a:xfrm>
        </p:spPr>
        <p:txBody>
          <a:bodyPr>
            <a:noAutofit/>
          </a:bodyPr>
          <a:lstStyle/>
          <a:p>
            <a:r>
              <a:rPr lang="en-IN" sz="6000" b="1" dirty="0"/>
              <a:t>Revit </a:t>
            </a:r>
            <a:r>
              <a:rPr lang="en-IN" sz="6000" b="1" dirty="0" err="1"/>
              <a:t>api</a:t>
            </a:r>
            <a:r>
              <a:rPr lang="en-IN" sz="6000" b="1" dirty="0"/>
              <a:t> &amp; </a:t>
            </a:r>
            <a:r>
              <a:rPr lang="en-IN" sz="6000" b="1" dirty="0" err="1"/>
              <a:t>revit</a:t>
            </a:r>
            <a:r>
              <a:rPr lang="en-IN" sz="6000" b="1" dirty="0"/>
              <a:t> </a:t>
            </a:r>
            <a:r>
              <a:rPr lang="en-IN" sz="6000" b="1" dirty="0" err="1"/>
              <a:t>apiui</a:t>
            </a:r>
            <a:endParaRPr lang="en-IN" sz="6000" b="1" dirty="0"/>
          </a:p>
        </p:txBody>
      </p:sp>
      <p:sp>
        <p:nvSpPr>
          <p:cNvPr id="6" name="TextBox 5">
            <a:extLst>
              <a:ext uri="{FF2B5EF4-FFF2-40B4-BE49-F238E27FC236}">
                <a16:creationId xmlns:a16="http://schemas.microsoft.com/office/drawing/2014/main" id="{FD2F1168-3B55-4D3A-951D-C7CFC9B7C360}"/>
              </a:ext>
            </a:extLst>
          </p:cNvPr>
          <p:cNvSpPr txBox="1"/>
          <p:nvPr/>
        </p:nvSpPr>
        <p:spPr>
          <a:xfrm>
            <a:off x="439182" y="2397948"/>
            <a:ext cx="5432229" cy="3170099"/>
          </a:xfrm>
          <a:prstGeom prst="rect">
            <a:avLst/>
          </a:prstGeom>
          <a:noFill/>
        </p:spPr>
        <p:txBody>
          <a:bodyPr wrap="square">
            <a:spAutoFit/>
          </a:bodyPr>
          <a:lstStyle/>
          <a:p>
            <a:r>
              <a:rPr lang="en-IN" sz="2800" dirty="0"/>
              <a:t>clr.AddReference(</a:t>
            </a:r>
            <a:r>
              <a:rPr lang="en-IN" sz="2800" dirty="0">
                <a:solidFill>
                  <a:schemeClr val="accent6"/>
                </a:solidFill>
              </a:rPr>
              <a:t>“</a:t>
            </a:r>
            <a:r>
              <a:rPr lang="en-IN" sz="2800" dirty="0" err="1">
                <a:solidFill>
                  <a:schemeClr val="accent6"/>
                </a:solidFill>
              </a:rPr>
              <a:t>RevitAPI</a:t>
            </a:r>
            <a:r>
              <a:rPr lang="en-IN" sz="2800" dirty="0">
                <a:solidFill>
                  <a:schemeClr val="accent6"/>
                </a:solidFill>
              </a:rPr>
              <a:t>”</a:t>
            </a:r>
            <a:r>
              <a:rPr lang="en-IN" sz="2800" dirty="0"/>
              <a:t>)</a:t>
            </a:r>
          </a:p>
          <a:p>
            <a:r>
              <a:rPr lang="en-IN" sz="2800" dirty="0"/>
              <a:t>clr.AddReference(</a:t>
            </a:r>
            <a:r>
              <a:rPr lang="en-IN" sz="2800" dirty="0">
                <a:solidFill>
                  <a:schemeClr val="accent6"/>
                </a:solidFill>
              </a:rPr>
              <a:t>“</a:t>
            </a:r>
            <a:r>
              <a:rPr lang="en-IN" sz="2800" dirty="0" err="1">
                <a:solidFill>
                  <a:schemeClr val="accent6"/>
                </a:solidFill>
              </a:rPr>
              <a:t>RevitAPIUI</a:t>
            </a:r>
            <a:r>
              <a:rPr lang="en-IN" sz="2800" dirty="0">
                <a:solidFill>
                  <a:schemeClr val="accent6"/>
                </a:solidFill>
              </a:rPr>
              <a:t>”</a:t>
            </a:r>
            <a:r>
              <a:rPr lang="en-IN" sz="2800" dirty="0"/>
              <a:t>)</a:t>
            </a:r>
          </a:p>
          <a:p>
            <a:endParaRPr lang="en-IN" sz="2800" dirty="0"/>
          </a:p>
          <a:p>
            <a:r>
              <a:rPr lang="en-IN" sz="2800" dirty="0">
                <a:solidFill>
                  <a:srgbClr val="00B0F0"/>
                </a:solidFill>
              </a:rPr>
              <a:t>import </a:t>
            </a:r>
            <a:r>
              <a:rPr lang="en-IN" sz="2800" dirty="0"/>
              <a:t>Autodesk</a:t>
            </a:r>
          </a:p>
          <a:p>
            <a:r>
              <a:rPr lang="en-IN" sz="2800" dirty="0">
                <a:solidFill>
                  <a:srgbClr val="00B0F0"/>
                </a:solidFill>
              </a:rPr>
              <a:t>from </a:t>
            </a:r>
            <a:r>
              <a:rPr lang="en-IN" sz="2800" dirty="0" err="1"/>
              <a:t>Autodesk.Revit.DB</a:t>
            </a:r>
            <a:r>
              <a:rPr lang="en-IN" sz="2800" dirty="0"/>
              <a:t> </a:t>
            </a:r>
            <a:r>
              <a:rPr lang="en-IN" sz="2800" dirty="0">
                <a:solidFill>
                  <a:srgbClr val="00B0F0"/>
                </a:solidFill>
              </a:rPr>
              <a:t>import *</a:t>
            </a:r>
          </a:p>
          <a:p>
            <a:r>
              <a:rPr lang="en-IN" sz="2800" dirty="0">
                <a:solidFill>
                  <a:srgbClr val="00B0F0"/>
                </a:solidFill>
              </a:rPr>
              <a:t>from </a:t>
            </a:r>
            <a:r>
              <a:rPr lang="en-IN" sz="2800" dirty="0" err="1"/>
              <a:t>Autodesk.Revit.UI</a:t>
            </a:r>
            <a:r>
              <a:rPr lang="en-IN" sz="2800" dirty="0"/>
              <a:t> </a:t>
            </a:r>
            <a:r>
              <a:rPr lang="en-IN" sz="2800" dirty="0">
                <a:solidFill>
                  <a:srgbClr val="00B0F0"/>
                </a:solidFill>
              </a:rPr>
              <a:t>import *</a:t>
            </a:r>
          </a:p>
          <a:p>
            <a:endParaRPr lang="en-IN" sz="3200" dirty="0">
              <a:solidFill>
                <a:srgbClr val="00B0F0"/>
              </a:solidFill>
            </a:endParaRPr>
          </a:p>
        </p:txBody>
      </p:sp>
      <p:sp>
        <p:nvSpPr>
          <p:cNvPr id="7" name="TextBox 6">
            <a:extLst>
              <a:ext uri="{FF2B5EF4-FFF2-40B4-BE49-F238E27FC236}">
                <a16:creationId xmlns:a16="http://schemas.microsoft.com/office/drawing/2014/main" id="{E8B5C77C-107D-4DD3-8F67-62D75583E76B}"/>
              </a:ext>
            </a:extLst>
          </p:cNvPr>
          <p:cNvSpPr txBox="1"/>
          <p:nvPr/>
        </p:nvSpPr>
        <p:spPr>
          <a:xfrm>
            <a:off x="6096000" y="2951945"/>
            <a:ext cx="5769113" cy="2062103"/>
          </a:xfrm>
          <a:prstGeom prst="rect">
            <a:avLst/>
          </a:prstGeom>
          <a:noFill/>
        </p:spPr>
        <p:txBody>
          <a:bodyPr wrap="square">
            <a:spAutoFit/>
          </a:bodyPr>
          <a:lstStyle/>
          <a:p>
            <a:pPr marL="571500" indent="-571500">
              <a:buFont typeface="Wingdings" panose="05000000000000000000" pitchFamily="2" charset="2"/>
              <a:buChar char="§"/>
            </a:pPr>
            <a:r>
              <a:rPr lang="en-IN" sz="3200" dirty="0"/>
              <a:t>Reference the API </a:t>
            </a:r>
            <a:r>
              <a:rPr lang="en-IN" sz="3200" dirty="0" err="1"/>
              <a:t>dll’s</a:t>
            </a:r>
            <a:endParaRPr lang="en-IN" sz="3200" dirty="0"/>
          </a:p>
          <a:p>
            <a:pPr marL="571500" indent="-571500">
              <a:buFont typeface="Wingdings" panose="05000000000000000000" pitchFamily="2" charset="2"/>
              <a:buChar char="§"/>
            </a:pPr>
            <a:r>
              <a:rPr lang="en-IN" sz="3200" dirty="0"/>
              <a:t>Import Autodesk namespace</a:t>
            </a:r>
          </a:p>
          <a:p>
            <a:pPr marL="571500" indent="-571500">
              <a:buFont typeface="Wingdings" panose="05000000000000000000" pitchFamily="2" charset="2"/>
              <a:buChar char="§"/>
            </a:pPr>
            <a:r>
              <a:rPr lang="en-IN" sz="3200" dirty="0"/>
              <a:t>Load Revit API Classes</a:t>
            </a:r>
          </a:p>
          <a:p>
            <a:pPr marL="571500" indent="-571500">
              <a:buFont typeface="Wingdings" panose="05000000000000000000" pitchFamily="2" charset="2"/>
              <a:buChar char="§"/>
            </a:pPr>
            <a:r>
              <a:rPr lang="en-IN" sz="3200" dirty="0"/>
              <a:t>Load Revit API UI Classes</a:t>
            </a:r>
          </a:p>
        </p:txBody>
      </p:sp>
    </p:spTree>
    <p:extLst>
      <p:ext uri="{BB962C8B-B14F-4D97-AF65-F5344CB8AC3E}">
        <p14:creationId xmlns:p14="http://schemas.microsoft.com/office/powerpoint/2010/main" val="1023700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8241EA-9229-425D-9DB4-08AB43664665}"/>
              </a:ext>
            </a:extLst>
          </p:cNvPr>
          <p:cNvSpPr>
            <a:spLocks noGrp="1"/>
          </p:cNvSpPr>
          <p:nvPr>
            <p:ph type="title"/>
          </p:nvPr>
        </p:nvSpPr>
        <p:spPr>
          <a:xfrm>
            <a:off x="2771038" y="786063"/>
            <a:ext cx="6561221" cy="935163"/>
          </a:xfrm>
        </p:spPr>
        <p:txBody>
          <a:bodyPr>
            <a:noAutofit/>
          </a:bodyPr>
          <a:lstStyle/>
          <a:p>
            <a:r>
              <a:rPr lang="en-US" sz="6000" b="1" i="0" dirty="0">
                <a:effectLst/>
              </a:rPr>
              <a:t>Revit services</a:t>
            </a:r>
            <a:endParaRPr lang="en-IN" sz="6000" b="1" u="sng" dirty="0"/>
          </a:p>
        </p:txBody>
      </p:sp>
      <p:sp>
        <p:nvSpPr>
          <p:cNvPr id="7" name="TextBox 6">
            <a:extLst>
              <a:ext uri="{FF2B5EF4-FFF2-40B4-BE49-F238E27FC236}">
                <a16:creationId xmlns:a16="http://schemas.microsoft.com/office/drawing/2014/main" id="{B912550F-2683-4CDE-BF9F-D146B51ED594}"/>
              </a:ext>
            </a:extLst>
          </p:cNvPr>
          <p:cNvSpPr txBox="1"/>
          <p:nvPr/>
        </p:nvSpPr>
        <p:spPr>
          <a:xfrm>
            <a:off x="439181" y="2059394"/>
            <a:ext cx="10838419" cy="3108543"/>
          </a:xfrm>
          <a:prstGeom prst="rect">
            <a:avLst/>
          </a:prstGeom>
          <a:noFill/>
        </p:spPr>
        <p:txBody>
          <a:bodyPr wrap="square">
            <a:spAutoFit/>
          </a:bodyPr>
          <a:lstStyle/>
          <a:p>
            <a:r>
              <a:rPr lang="en-IN" sz="3200" dirty="0"/>
              <a:t>clr.AddReference(</a:t>
            </a:r>
            <a:r>
              <a:rPr lang="en-IN" sz="3200" dirty="0">
                <a:solidFill>
                  <a:schemeClr val="accent6"/>
                </a:solidFill>
              </a:rPr>
              <a:t>“</a:t>
            </a:r>
            <a:r>
              <a:rPr lang="en-IN" sz="3200" dirty="0" err="1">
                <a:solidFill>
                  <a:schemeClr val="accent6"/>
                </a:solidFill>
              </a:rPr>
              <a:t>RevitServices</a:t>
            </a:r>
            <a:r>
              <a:rPr lang="en-IN" sz="3200" dirty="0">
                <a:solidFill>
                  <a:schemeClr val="accent6"/>
                </a:solidFill>
              </a:rPr>
              <a:t>”</a:t>
            </a:r>
            <a:r>
              <a:rPr lang="en-IN" sz="3200" dirty="0"/>
              <a:t>)</a:t>
            </a:r>
          </a:p>
          <a:p>
            <a:r>
              <a:rPr lang="en-IN" sz="3200" dirty="0">
                <a:solidFill>
                  <a:srgbClr val="00B0F0"/>
                </a:solidFill>
              </a:rPr>
              <a:t>import </a:t>
            </a:r>
            <a:r>
              <a:rPr lang="en-IN" sz="3200" dirty="0" err="1"/>
              <a:t>RevitService</a:t>
            </a:r>
            <a:endParaRPr lang="en-IN" sz="3200" dirty="0"/>
          </a:p>
          <a:p>
            <a:r>
              <a:rPr lang="en-IN" sz="3200" dirty="0">
                <a:solidFill>
                  <a:srgbClr val="00B0F0"/>
                </a:solidFill>
              </a:rPr>
              <a:t>from </a:t>
            </a:r>
            <a:r>
              <a:rPr lang="en-IN" sz="3200" dirty="0" err="1"/>
              <a:t>RevitServices.Persistence</a:t>
            </a:r>
            <a:r>
              <a:rPr lang="en-IN" sz="3200" dirty="0"/>
              <a:t> </a:t>
            </a:r>
            <a:r>
              <a:rPr lang="en-IN" sz="3200" dirty="0">
                <a:solidFill>
                  <a:srgbClr val="00B0F0"/>
                </a:solidFill>
              </a:rPr>
              <a:t>import </a:t>
            </a:r>
            <a:r>
              <a:rPr lang="en-IN" sz="3200" dirty="0" err="1"/>
              <a:t>DocumentManager</a:t>
            </a:r>
            <a:endParaRPr lang="en-IN" sz="3200" dirty="0"/>
          </a:p>
          <a:p>
            <a:r>
              <a:rPr lang="en-IN" sz="3200" dirty="0">
                <a:solidFill>
                  <a:srgbClr val="00B0F0"/>
                </a:solidFill>
              </a:rPr>
              <a:t>from </a:t>
            </a:r>
            <a:r>
              <a:rPr lang="en-IN" sz="3200" dirty="0" err="1"/>
              <a:t>RevitServices.Transaction</a:t>
            </a:r>
            <a:r>
              <a:rPr lang="en-IN" sz="3200" dirty="0"/>
              <a:t> </a:t>
            </a:r>
            <a:r>
              <a:rPr lang="en-IN" sz="3200" dirty="0">
                <a:solidFill>
                  <a:srgbClr val="00B0F0"/>
                </a:solidFill>
              </a:rPr>
              <a:t>import </a:t>
            </a:r>
            <a:r>
              <a:rPr lang="en-IN" sz="3200" dirty="0" err="1"/>
              <a:t>TransactionManager</a:t>
            </a:r>
            <a:endParaRPr lang="en-IN" sz="3200" dirty="0"/>
          </a:p>
          <a:p>
            <a:endParaRPr lang="en-IN" sz="3200" dirty="0"/>
          </a:p>
          <a:p>
            <a:endParaRPr lang="en-IN" sz="3600" dirty="0">
              <a:solidFill>
                <a:srgbClr val="00B0F0"/>
              </a:solidFill>
            </a:endParaRPr>
          </a:p>
        </p:txBody>
      </p:sp>
      <p:sp>
        <p:nvSpPr>
          <p:cNvPr id="9" name="TextBox 8">
            <a:extLst>
              <a:ext uri="{FF2B5EF4-FFF2-40B4-BE49-F238E27FC236}">
                <a16:creationId xmlns:a16="http://schemas.microsoft.com/office/drawing/2014/main" id="{23F4F577-E073-42A9-9D6B-2EE742614C90}"/>
              </a:ext>
            </a:extLst>
          </p:cNvPr>
          <p:cNvSpPr txBox="1"/>
          <p:nvPr/>
        </p:nvSpPr>
        <p:spPr>
          <a:xfrm>
            <a:off x="439181" y="4588240"/>
            <a:ext cx="6314545" cy="2062103"/>
          </a:xfrm>
          <a:prstGeom prst="rect">
            <a:avLst/>
          </a:prstGeom>
          <a:noFill/>
        </p:spPr>
        <p:txBody>
          <a:bodyPr wrap="square">
            <a:spAutoFit/>
          </a:bodyPr>
          <a:lstStyle/>
          <a:p>
            <a:pPr marL="571500" indent="-571500">
              <a:buFont typeface="Wingdings" panose="05000000000000000000" pitchFamily="2" charset="2"/>
              <a:buChar char="§"/>
            </a:pPr>
            <a:r>
              <a:rPr lang="en-IN" sz="3200" dirty="0"/>
              <a:t>Dynamo classes</a:t>
            </a:r>
          </a:p>
          <a:p>
            <a:pPr marL="571500" indent="-571500">
              <a:buFont typeface="Wingdings" panose="05000000000000000000" pitchFamily="2" charset="2"/>
              <a:buChar char="§"/>
            </a:pPr>
            <a:r>
              <a:rPr lang="en-IN" sz="3200" dirty="0"/>
              <a:t>Dynamo’s attentive document</a:t>
            </a:r>
          </a:p>
          <a:p>
            <a:pPr marL="571500" indent="-571500">
              <a:buFont typeface="Wingdings" panose="05000000000000000000" pitchFamily="2" charset="2"/>
              <a:buChar char="§"/>
            </a:pPr>
            <a:r>
              <a:rPr lang="en-IN" sz="3200" dirty="0"/>
              <a:t>Dynamo making changes to the Revit model (transactions)</a:t>
            </a:r>
          </a:p>
        </p:txBody>
      </p:sp>
    </p:spTree>
    <p:extLst>
      <p:ext uri="{BB962C8B-B14F-4D97-AF65-F5344CB8AC3E}">
        <p14:creationId xmlns:p14="http://schemas.microsoft.com/office/powerpoint/2010/main" val="2383072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32518-E960-4588-ABEA-7FC2E65F8347}"/>
              </a:ext>
            </a:extLst>
          </p:cNvPr>
          <p:cNvSpPr>
            <a:spLocks noGrp="1"/>
          </p:cNvSpPr>
          <p:nvPr>
            <p:ph type="title"/>
          </p:nvPr>
        </p:nvSpPr>
        <p:spPr>
          <a:xfrm>
            <a:off x="1451404" y="770022"/>
            <a:ext cx="9289191" cy="931926"/>
          </a:xfrm>
        </p:spPr>
        <p:txBody>
          <a:bodyPr>
            <a:noAutofit/>
          </a:bodyPr>
          <a:lstStyle/>
          <a:p>
            <a:r>
              <a:rPr lang="en-IN" sz="6000" b="1" dirty="0"/>
              <a:t>Current document</a:t>
            </a:r>
          </a:p>
        </p:txBody>
      </p:sp>
      <p:sp>
        <p:nvSpPr>
          <p:cNvPr id="3" name="TextBox 2">
            <a:extLst>
              <a:ext uri="{FF2B5EF4-FFF2-40B4-BE49-F238E27FC236}">
                <a16:creationId xmlns:a16="http://schemas.microsoft.com/office/drawing/2014/main" id="{22CB8BDD-E5CC-4D89-9CAA-4AF0BE793C45}"/>
              </a:ext>
            </a:extLst>
          </p:cNvPr>
          <p:cNvSpPr txBox="1"/>
          <p:nvPr/>
        </p:nvSpPr>
        <p:spPr>
          <a:xfrm>
            <a:off x="439181" y="1979184"/>
            <a:ext cx="10838419" cy="2554545"/>
          </a:xfrm>
          <a:prstGeom prst="rect">
            <a:avLst/>
          </a:prstGeom>
          <a:noFill/>
        </p:spPr>
        <p:txBody>
          <a:bodyPr wrap="square">
            <a:spAutoFit/>
          </a:bodyPr>
          <a:lstStyle/>
          <a:p>
            <a:r>
              <a:rPr lang="en-IN" sz="3200" dirty="0"/>
              <a:t>doc = </a:t>
            </a:r>
            <a:r>
              <a:rPr lang="en-IN" sz="3200" dirty="0" err="1"/>
              <a:t>DocumentManager.Instance.CurrentDBDocument</a:t>
            </a:r>
            <a:endParaRPr lang="en-IN" sz="3200" dirty="0"/>
          </a:p>
          <a:p>
            <a:r>
              <a:rPr lang="en-IN" sz="3200" i="1" dirty="0">
                <a:solidFill>
                  <a:schemeClr val="bg1">
                    <a:lumMod val="50000"/>
                  </a:schemeClr>
                </a:solidFill>
              </a:rPr>
              <a:t>And maybe</a:t>
            </a:r>
          </a:p>
          <a:p>
            <a:r>
              <a:rPr lang="en-IN" sz="3200" dirty="0" err="1"/>
              <a:t>uiapp</a:t>
            </a:r>
            <a:r>
              <a:rPr lang="en-IN" sz="3200" dirty="0"/>
              <a:t> = </a:t>
            </a:r>
            <a:r>
              <a:rPr lang="en-IN" sz="3200" dirty="0" err="1"/>
              <a:t>Documentmanager.Instance.CurrentUIApplication</a:t>
            </a:r>
            <a:endParaRPr lang="en-IN" sz="3200" dirty="0"/>
          </a:p>
          <a:p>
            <a:r>
              <a:rPr lang="en-IN" sz="3200" dirty="0"/>
              <a:t>app = </a:t>
            </a:r>
            <a:r>
              <a:rPr lang="en-IN" sz="3200" dirty="0" err="1"/>
              <a:t>uiapp.Application</a:t>
            </a:r>
            <a:endParaRPr lang="en-IN" sz="3200" dirty="0"/>
          </a:p>
          <a:p>
            <a:r>
              <a:rPr lang="en-IN" sz="3200" dirty="0" err="1"/>
              <a:t>uidoc</a:t>
            </a:r>
            <a:r>
              <a:rPr lang="en-IN" sz="3200" dirty="0"/>
              <a:t> = </a:t>
            </a:r>
            <a:r>
              <a:rPr lang="en-IN" sz="3200" dirty="0" err="1"/>
              <a:t>uiapp.ActiveUIDocument</a:t>
            </a:r>
            <a:endParaRPr lang="en-IN" sz="3200" dirty="0"/>
          </a:p>
        </p:txBody>
      </p:sp>
      <p:sp>
        <p:nvSpPr>
          <p:cNvPr id="4" name="TextBox 3">
            <a:extLst>
              <a:ext uri="{FF2B5EF4-FFF2-40B4-BE49-F238E27FC236}">
                <a16:creationId xmlns:a16="http://schemas.microsoft.com/office/drawing/2014/main" id="{F3DF9E8B-CA09-4706-98EB-A118293365A8}"/>
              </a:ext>
            </a:extLst>
          </p:cNvPr>
          <p:cNvSpPr txBox="1"/>
          <p:nvPr/>
        </p:nvSpPr>
        <p:spPr>
          <a:xfrm>
            <a:off x="439181" y="4887649"/>
            <a:ext cx="7004356" cy="1200329"/>
          </a:xfrm>
          <a:prstGeom prst="rect">
            <a:avLst/>
          </a:prstGeom>
          <a:noFill/>
        </p:spPr>
        <p:txBody>
          <a:bodyPr wrap="square">
            <a:spAutoFit/>
          </a:bodyPr>
          <a:lstStyle/>
          <a:p>
            <a:pPr marL="571500" indent="-571500">
              <a:buFont typeface="Wingdings" panose="05000000000000000000" pitchFamily="2" charset="2"/>
              <a:buChar char="§"/>
            </a:pPr>
            <a:r>
              <a:rPr lang="en-IN" sz="3600" dirty="0"/>
              <a:t>Current document</a:t>
            </a:r>
          </a:p>
          <a:p>
            <a:pPr marL="571500" indent="-571500">
              <a:buFont typeface="Wingdings" panose="05000000000000000000" pitchFamily="2" charset="2"/>
              <a:buChar char="§"/>
            </a:pPr>
            <a:r>
              <a:rPr lang="en-IN" sz="3600" dirty="0"/>
              <a:t>‘doc’ is now a variable</a:t>
            </a:r>
          </a:p>
        </p:txBody>
      </p:sp>
    </p:spTree>
    <p:extLst>
      <p:ext uri="{BB962C8B-B14F-4D97-AF65-F5344CB8AC3E}">
        <p14:creationId xmlns:p14="http://schemas.microsoft.com/office/powerpoint/2010/main" val="2007017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32518-E960-4588-ABEA-7FC2E65F8347}"/>
              </a:ext>
            </a:extLst>
          </p:cNvPr>
          <p:cNvSpPr>
            <a:spLocks noGrp="1"/>
          </p:cNvSpPr>
          <p:nvPr>
            <p:ph type="title"/>
          </p:nvPr>
        </p:nvSpPr>
        <p:spPr>
          <a:xfrm>
            <a:off x="576731" y="770022"/>
            <a:ext cx="11021712" cy="931926"/>
          </a:xfrm>
        </p:spPr>
        <p:txBody>
          <a:bodyPr>
            <a:noAutofit/>
          </a:bodyPr>
          <a:lstStyle/>
          <a:p>
            <a:r>
              <a:rPr lang="en-IN" sz="6000" b="1" dirty="0"/>
              <a:t>Transaction start/end</a:t>
            </a:r>
          </a:p>
        </p:txBody>
      </p:sp>
      <p:sp>
        <p:nvSpPr>
          <p:cNvPr id="3" name="TextBox 2">
            <a:extLst>
              <a:ext uri="{FF2B5EF4-FFF2-40B4-BE49-F238E27FC236}">
                <a16:creationId xmlns:a16="http://schemas.microsoft.com/office/drawing/2014/main" id="{22CB8BDD-E5CC-4D89-9CAA-4AF0BE793C45}"/>
              </a:ext>
            </a:extLst>
          </p:cNvPr>
          <p:cNvSpPr txBox="1"/>
          <p:nvPr/>
        </p:nvSpPr>
        <p:spPr>
          <a:xfrm>
            <a:off x="439181" y="2040887"/>
            <a:ext cx="10838419" cy="1754326"/>
          </a:xfrm>
          <a:prstGeom prst="rect">
            <a:avLst/>
          </a:prstGeom>
          <a:noFill/>
        </p:spPr>
        <p:txBody>
          <a:bodyPr wrap="square">
            <a:spAutoFit/>
          </a:bodyPr>
          <a:lstStyle/>
          <a:p>
            <a:r>
              <a:rPr lang="en-IN" sz="3600" dirty="0" err="1"/>
              <a:t>TransactionManager.Instance.EnsureInTransaction</a:t>
            </a:r>
            <a:r>
              <a:rPr lang="en-IN" sz="3600" dirty="0"/>
              <a:t>(doc)</a:t>
            </a:r>
          </a:p>
          <a:p>
            <a:r>
              <a:rPr lang="en-IN" sz="3600" i="1" dirty="0">
                <a:solidFill>
                  <a:schemeClr val="bg1">
                    <a:lumMod val="50000"/>
                  </a:schemeClr>
                </a:solidFill>
              </a:rPr>
              <a:t># your actions</a:t>
            </a:r>
          </a:p>
          <a:p>
            <a:r>
              <a:rPr lang="en-IN" sz="3600" dirty="0" err="1"/>
              <a:t>TransactionManager.Instance</a:t>
            </a:r>
            <a:r>
              <a:rPr lang="en-IN" sz="3600" dirty="0"/>
              <a:t>. </a:t>
            </a:r>
            <a:r>
              <a:rPr lang="en-IN" sz="3600" dirty="0" err="1"/>
              <a:t>TransactionTaskDone</a:t>
            </a:r>
            <a:r>
              <a:rPr lang="en-IN" sz="3600" dirty="0"/>
              <a:t>()</a:t>
            </a:r>
          </a:p>
        </p:txBody>
      </p:sp>
      <p:sp>
        <p:nvSpPr>
          <p:cNvPr id="4" name="TextBox 3">
            <a:extLst>
              <a:ext uri="{FF2B5EF4-FFF2-40B4-BE49-F238E27FC236}">
                <a16:creationId xmlns:a16="http://schemas.microsoft.com/office/drawing/2014/main" id="{F3DF9E8B-CA09-4706-98EB-A118293365A8}"/>
              </a:ext>
            </a:extLst>
          </p:cNvPr>
          <p:cNvSpPr txBox="1"/>
          <p:nvPr/>
        </p:nvSpPr>
        <p:spPr>
          <a:xfrm>
            <a:off x="439181" y="4333652"/>
            <a:ext cx="11159262" cy="1938992"/>
          </a:xfrm>
          <a:prstGeom prst="rect">
            <a:avLst/>
          </a:prstGeom>
          <a:noFill/>
        </p:spPr>
        <p:txBody>
          <a:bodyPr wrap="square">
            <a:spAutoFit/>
          </a:bodyPr>
          <a:lstStyle/>
          <a:p>
            <a:pPr marL="571500" indent="-571500">
              <a:buFont typeface="Wingdings" panose="05000000000000000000" pitchFamily="2" charset="2"/>
              <a:buChar char="§"/>
            </a:pPr>
            <a:r>
              <a:rPr lang="en-IN" sz="4000" dirty="0"/>
              <a:t>If changing Revit model</a:t>
            </a:r>
          </a:p>
          <a:p>
            <a:pPr marL="571500" indent="-571500">
              <a:buFont typeface="Wingdings" panose="05000000000000000000" pitchFamily="2" charset="2"/>
              <a:buChar char="§"/>
            </a:pPr>
            <a:r>
              <a:rPr lang="en-IN" sz="4000" dirty="0"/>
              <a:t>‘Checks out’ a spot in the </a:t>
            </a:r>
            <a:r>
              <a:rPr lang="en-IN" sz="4000" dirty="0" err="1"/>
              <a:t>db</a:t>
            </a:r>
            <a:r>
              <a:rPr lang="en-IN" sz="4000" dirty="0"/>
              <a:t> transaction queue</a:t>
            </a:r>
          </a:p>
          <a:p>
            <a:pPr marL="571500" indent="-571500">
              <a:buFont typeface="Wingdings" panose="05000000000000000000" pitchFamily="2" charset="2"/>
              <a:buChar char="§"/>
            </a:pPr>
            <a:r>
              <a:rPr lang="en-IN" sz="4000" dirty="0"/>
              <a:t>Usually near script end</a:t>
            </a:r>
          </a:p>
        </p:txBody>
      </p:sp>
    </p:spTree>
    <p:extLst>
      <p:ext uri="{BB962C8B-B14F-4D97-AF65-F5344CB8AC3E}">
        <p14:creationId xmlns:p14="http://schemas.microsoft.com/office/powerpoint/2010/main" val="3938452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python icon 512x512px (ico, png, icns) - free download | Icons101.com">
            <a:extLst>
              <a:ext uri="{FF2B5EF4-FFF2-40B4-BE49-F238E27FC236}">
                <a16:creationId xmlns:a16="http://schemas.microsoft.com/office/drawing/2014/main" id="{D3748CC8-F4AB-4E6F-9A79-AD7790BD5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6452" y="1846730"/>
            <a:ext cx="5006788" cy="500678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C48241EA-9229-425D-9DB4-08AB43664665}"/>
              </a:ext>
            </a:extLst>
          </p:cNvPr>
          <p:cNvSpPr>
            <a:spLocks noGrp="1"/>
          </p:cNvSpPr>
          <p:nvPr>
            <p:ph type="title"/>
          </p:nvPr>
        </p:nvSpPr>
        <p:spPr>
          <a:xfrm>
            <a:off x="2887578" y="799984"/>
            <a:ext cx="7466348" cy="906186"/>
          </a:xfrm>
        </p:spPr>
        <p:txBody>
          <a:bodyPr>
            <a:noAutofit/>
          </a:bodyPr>
          <a:lstStyle/>
          <a:p>
            <a:r>
              <a:rPr lang="en-US" sz="6600" b="1" i="0" dirty="0">
                <a:effectLst/>
              </a:rPr>
              <a:t>Syntax Help !</a:t>
            </a:r>
            <a:endParaRPr lang="en-IN" sz="6600" b="1" u="sng" dirty="0"/>
          </a:p>
        </p:txBody>
      </p:sp>
      <p:sp>
        <p:nvSpPr>
          <p:cNvPr id="7" name="TextBox 6">
            <a:extLst>
              <a:ext uri="{FF2B5EF4-FFF2-40B4-BE49-F238E27FC236}">
                <a16:creationId xmlns:a16="http://schemas.microsoft.com/office/drawing/2014/main" id="{45FC391C-821F-4343-9DEC-8E2F89798EA4}"/>
              </a:ext>
            </a:extLst>
          </p:cNvPr>
          <p:cNvSpPr txBox="1"/>
          <p:nvPr/>
        </p:nvSpPr>
        <p:spPr>
          <a:xfrm>
            <a:off x="426366" y="2167572"/>
            <a:ext cx="2461212" cy="707886"/>
          </a:xfrm>
          <a:prstGeom prst="rect">
            <a:avLst/>
          </a:prstGeom>
          <a:noFill/>
        </p:spPr>
        <p:txBody>
          <a:bodyPr wrap="square" rtlCol="0">
            <a:spAutoFit/>
          </a:bodyPr>
          <a:lstStyle/>
          <a:p>
            <a:r>
              <a:rPr lang="en-IN" sz="4000" dirty="0" err="1"/>
              <a:t>dir</a:t>
            </a:r>
            <a:r>
              <a:rPr lang="en-IN" sz="4000" dirty="0">
                <a:solidFill>
                  <a:schemeClr val="bg1">
                    <a:lumMod val="50000"/>
                  </a:schemeClr>
                </a:solidFill>
              </a:rPr>
              <a:t>(object)</a:t>
            </a:r>
            <a:endParaRPr lang="en-IN" sz="4000" dirty="0"/>
          </a:p>
        </p:txBody>
      </p:sp>
      <p:sp>
        <p:nvSpPr>
          <p:cNvPr id="9" name="TextBox 8">
            <a:extLst>
              <a:ext uri="{FF2B5EF4-FFF2-40B4-BE49-F238E27FC236}">
                <a16:creationId xmlns:a16="http://schemas.microsoft.com/office/drawing/2014/main" id="{E96C1F48-D3E2-4425-ADDC-CCC6B908EB79}"/>
              </a:ext>
            </a:extLst>
          </p:cNvPr>
          <p:cNvSpPr txBox="1"/>
          <p:nvPr/>
        </p:nvSpPr>
        <p:spPr>
          <a:xfrm>
            <a:off x="426366" y="3301822"/>
            <a:ext cx="6134854" cy="707886"/>
          </a:xfrm>
          <a:prstGeom prst="rect">
            <a:avLst/>
          </a:prstGeom>
          <a:noFill/>
        </p:spPr>
        <p:txBody>
          <a:bodyPr wrap="square" rtlCol="0">
            <a:spAutoFit/>
          </a:bodyPr>
          <a:lstStyle/>
          <a:p>
            <a:r>
              <a:rPr lang="en-IN" sz="4000" dirty="0"/>
              <a:t>Shows all available methods.</a:t>
            </a:r>
          </a:p>
        </p:txBody>
      </p:sp>
      <p:sp>
        <p:nvSpPr>
          <p:cNvPr id="11" name="TextBox 10">
            <a:extLst>
              <a:ext uri="{FF2B5EF4-FFF2-40B4-BE49-F238E27FC236}">
                <a16:creationId xmlns:a16="http://schemas.microsoft.com/office/drawing/2014/main" id="{C8FDAFA7-F0A5-4FF5-B329-FBAA4F2A57AB}"/>
              </a:ext>
            </a:extLst>
          </p:cNvPr>
          <p:cNvSpPr txBox="1"/>
          <p:nvPr/>
        </p:nvSpPr>
        <p:spPr>
          <a:xfrm>
            <a:off x="426366" y="4197862"/>
            <a:ext cx="3552075" cy="707886"/>
          </a:xfrm>
          <a:prstGeom prst="rect">
            <a:avLst/>
          </a:prstGeom>
          <a:noFill/>
        </p:spPr>
        <p:txBody>
          <a:bodyPr wrap="square" rtlCol="0">
            <a:spAutoFit/>
          </a:bodyPr>
          <a:lstStyle/>
          <a:p>
            <a:r>
              <a:rPr lang="en-IN" sz="4000" dirty="0" err="1">
                <a:solidFill>
                  <a:schemeClr val="bg1">
                    <a:lumMod val="50000"/>
                  </a:schemeClr>
                </a:solidFill>
              </a:rPr>
              <a:t>object</a:t>
            </a:r>
            <a:r>
              <a:rPr lang="en-IN" sz="4000" dirty="0" err="1"/>
              <a:t>.__doc</a:t>
            </a:r>
            <a:r>
              <a:rPr lang="en-IN" sz="4000" dirty="0"/>
              <a:t>__</a:t>
            </a:r>
          </a:p>
        </p:txBody>
      </p:sp>
      <p:sp>
        <p:nvSpPr>
          <p:cNvPr id="13" name="TextBox 12">
            <a:extLst>
              <a:ext uri="{FF2B5EF4-FFF2-40B4-BE49-F238E27FC236}">
                <a16:creationId xmlns:a16="http://schemas.microsoft.com/office/drawing/2014/main" id="{8FE9F651-8FEC-42D0-A70A-2443F09D3C88}"/>
              </a:ext>
            </a:extLst>
          </p:cNvPr>
          <p:cNvSpPr txBox="1"/>
          <p:nvPr/>
        </p:nvSpPr>
        <p:spPr>
          <a:xfrm>
            <a:off x="426366" y="5554437"/>
            <a:ext cx="6134854" cy="707886"/>
          </a:xfrm>
          <a:prstGeom prst="rect">
            <a:avLst/>
          </a:prstGeom>
          <a:noFill/>
        </p:spPr>
        <p:txBody>
          <a:bodyPr wrap="square" rtlCol="0">
            <a:spAutoFit/>
          </a:bodyPr>
          <a:lstStyle/>
          <a:p>
            <a:r>
              <a:rPr lang="en-IN" sz="4000" dirty="0"/>
              <a:t>Shows all documentation.</a:t>
            </a:r>
          </a:p>
        </p:txBody>
      </p:sp>
    </p:spTree>
    <p:extLst>
      <p:ext uri="{BB962C8B-B14F-4D97-AF65-F5344CB8AC3E}">
        <p14:creationId xmlns:p14="http://schemas.microsoft.com/office/powerpoint/2010/main" val="3378393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python icon 512x512px (ico, png, icns) - free download | Icons101.com">
            <a:extLst>
              <a:ext uri="{FF2B5EF4-FFF2-40B4-BE49-F238E27FC236}">
                <a16:creationId xmlns:a16="http://schemas.microsoft.com/office/drawing/2014/main" id="{D3748CC8-F4AB-4E6F-9A79-AD7790BD5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9597" y="2327993"/>
            <a:ext cx="3992596" cy="399259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C48241EA-9229-425D-9DB4-08AB43664665}"/>
              </a:ext>
            </a:extLst>
          </p:cNvPr>
          <p:cNvSpPr>
            <a:spLocks noGrp="1"/>
          </p:cNvSpPr>
          <p:nvPr>
            <p:ph type="title"/>
          </p:nvPr>
        </p:nvSpPr>
        <p:spPr>
          <a:xfrm>
            <a:off x="3104147" y="846467"/>
            <a:ext cx="5983706" cy="906186"/>
          </a:xfrm>
        </p:spPr>
        <p:txBody>
          <a:bodyPr>
            <a:noAutofit/>
          </a:bodyPr>
          <a:lstStyle/>
          <a:p>
            <a:r>
              <a:rPr lang="en-US" sz="6600" b="1" i="0" dirty="0">
                <a:effectLst/>
              </a:rPr>
              <a:t>templating</a:t>
            </a:r>
            <a:endParaRPr lang="en-IN" sz="6600" b="1" u="sng" dirty="0"/>
          </a:p>
        </p:txBody>
      </p:sp>
      <p:sp>
        <p:nvSpPr>
          <p:cNvPr id="10" name="TextBox 9">
            <a:extLst>
              <a:ext uri="{FF2B5EF4-FFF2-40B4-BE49-F238E27FC236}">
                <a16:creationId xmlns:a16="http://schemas.microsoft.com/office/drawing/2014/main" id="{6A6DE1E0-7256-4281-9AAC-1ADF4DE1D730}"/>
              </a:ext>
            </a:extLst>
          </p:cNvPr>
          <p:cNvSpPr txBox="1"/>
          <p:nvPr/>
        </p:nvSpPr>
        <p:spPr>
          <a:xfrm>
            <a:off x="483342" y="3354795"/>
            <a:ext cx="7678123" cy="1938992"/>
          </a:xfrm>
          <a:prstGeom prst="rect">
            <a:avLst/>
          </a:prstGeom>
          <a:noFill/>
        </p:spPr>
        <p:txBody>
          <a:bodyPr wrap="square">
            <a:spAutoFit/>
          </a:bodyPr>
          <a:lstStyle/>
          <a:p>
            <a:r>
              <a:rPr lang="en-IN" sz="4000" dirty="0"/>
              <a:t>C:\User\ </a:t>
            </a:r>
            <a:r>
              <a:rPr lang="en-IN" sz="4000" dirty="0">
                <a:solidFill>
                  <a:schemeClr val="bg1">
                    <a:lumMod val="50000"/>
                  </a:schemeClr>
                </a:solidFill>
              </a:rPr>
              <a:t>*user name* </a:t>
            </a:r>
            <a:r>
              <a:rPr lang="en-IN" sz="4000" dirty="0"/>
              <a:t>\</a:t>
            </a:r>
            <a:r>
              <a:rPr lang="en-IN" sz="4000" dirty="0" err="1"/>
              <a:t>AddData</a:t>
            </a:r>
            <a:r>
              <a:rPr lang="en-IN" sz="4000" dirty="0"/>
              <a:t> </a:t>
            </a:r>
          </a:p>
          <a:p>
            <a:r>
              <a:rPr lang="en-IN" sz="4000" dirty="0"/>
              <a:t>\Roaming\Dynamo\ Dynamo Revit\ </a:t>
            </a:r>
            <a:r>
              <a:rPr lang="en-IN" sz="4000" dirty="0">
                <a:solidFill>
                  <a:schemeClr val="bg1">
                    <a:lumMod val="50000"/>
                  </a:schemeClr>
                </a:solidFill>
              </a:rPr>
              <a:t>*version*</a:t>
            </a:r>
          </a:p>
        </p:txBody>
      </p:sp>
    </p:spTree>
    <p:extLst>
      <p:ext uri="{BB962C8B-B14F-4D97-AF65-F5344CB8AC3E}">
        <p14:creationId xmlns:p14="http://schemas.microsoft.com/office/powerpoint/2010/main" val="3734410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python icon 512x512px (ico, png, icns) - free download | Icons101.com">
            <a:extLst>
              <a:ext uri="{FF2B5EF4-FFF2-40B4-BE49-F238E27FC236}">
                <a16:creationId xmlns:a16="http://schemas.microsoft.com/office/drawing/2014/main" id="{D3748CC8-F4AB-4E6F-9A79-AD7790BD5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4036" y="3032778"/>
            <a:ext cx="3825222" cy="38252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C697CC-B658-43D8-91A8-1B8E90AE7CB0}"/>
              </a:ext>
            </a:extLst>
          </p:cNvPr>
          <p:cNvPicPr>
            <a:picLocks noChangeAspect="1"/>
          </p:cNvPicPr>
          <p:nvPr/>
        </p:nvPicPr>
        <p:blipFill>
          <a:blip r:embed="rId3"/>
          <a:stretch>
            <a:fillRect/>
          </a:stretch>
        </p:blipFill>
        <p:spPr>
          <a:xfrm>
            <a:off x="-87257" y="3242844"/>
            <a:ext cx="3825222" cy="3825222"/>
          </a:xfrm>
          <a:prstGeom prst="rect">
            <a:avLst/>
          </a:prstGeom>
        </p:spPr>
      </p:pic>
      <p:sp>
        <p:nvSpPr>
          <p:cNvPr id="6" name="TextBox 5">
            <a:extLst>
              <a:ext uri="{FF2B5EF4-FFF2-40B4-BE49-F238E27FC236}">
                <a16:creationId xmlns:a16="http://schemas.microsoft.com/office/drawing/2014/main" id="{90D41AFA-6E44-4748-9B3D-B396AC63C687}"/>
              </a:ext>
            </a:extLst>
          </p:cNvPr>
          <p:cNvSpPr txBox="1"/>
          <p:nvPr/>
        </p:nvSpPr>
        <p:spPr>
          <a:xfrm>
            <a:off x="1949683" y="842520"/>
            <a:ext cx="8292634" cy="2123658"/>
          </a:xfrm>
          <a:prstGeom prst="rect">
            <a:avLst/>
          </a:prstGeom>
          <a:noFill/>
        </p:spPr>
        <p:txBody>
          <a:bodyPr wrap="square">
            <a:spAutoFit/>
          </a:bodyPr>
          <a:lstStyle/>
          <a:p>
            <a:r>
              <a:rPr lang="en-IN" sz="6600" dirty="0"/>
              <a:t>How does Dynamo interreact with Python?</a:t>
            </a:r>
            <a:endParaRPr lang="en-IN" sz="6600" b="1" dirty="0"/>
          </a:p>
        </p:txBody>
      </p:sp>
      <p:pic>
        <p:nvPicPr>
          <p:cNvPr id="2052" name="Picture 4" descr="Human–robot Interaction: Benefits And Applications">
            <a:extLst>
              <a:ext uri="{FF2B5EF4-FFF2-40B4-BE49-F238E27FC236}">
                <a16:creationId xmlns:a16="http://schemas.microsoft.com/office/drawing/2014/main" id="{DEEB644A-FE48-4A32-81A2-51738AA63F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4427" y="3119717"/>
            <a:ext cx="5369374" cy="326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959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dirty="0"/>
              <a:t>Next on #2</a:t>
            </a:r>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1132262691"/>
              </p:ext>
            </p:extLst>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9322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448603" y="4017040"/>
            <a:ext cx="2996299" cy="673800"/>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043847" y="5029248"/>
            <a:ext cx="3701619" cy="673801"/>
          </a:xfrm>
        </p:spPr>
        <p:txBody>
          <a:bodyPr>
            <a:normAutofit lnSpcReduction="10000"/>
          </a:bodyPr>
          <a:lstStyle/>
          <a:p>
            <a:r>
              <a:rPr lang="en-US" dirty="0">
                <a:solidFill>
                  <a:schemeClr val="bg2"/>
                </a:solidFill>
              </a:rPr>
              <a:t>Pragatheesh </a:t>
            </a:r>
            <a:r>
              <a:rPr lang="en-US" dirty="0" err="1">
                <a:solidFill>
                  <a:schemeClr val="bg2"/>
                </a:solidFill>
              </a:rPr>
              <a:t>kumar</a:t>
            </a:r>
            <a:endParaRPr lang="en-US" dirty="0">
              <a:solidFill>
                <a:schemeClr val="bg2"/>
              </a:solidFill>
            </a:endParaRPr>
          </a:p>
          <a:p>
            <a:r>
              <a:rPr lang="en-US" dirty="0">
                <a:solidFill>
                  <a:schemeClr val="bg2"/>
                </a:solidFill>
              </a:rPr>
              <a:t>Pragatheesh.kumar6@gmail.com</a:t>
            </a: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pic>
        <p:nvPicPr>
          <p:cNvPr id="13" name="Picture Placeholder 17">
            <a:extLst>
              <a:ext uri="{FF2B5EF4-FFF2-40B4-BE49-F238E27FC236}">
                <a16:creationId xmlns:a16="http://schemas.microsoft.com/office/drawing/2014/main" id="{B3201CDB-D106-4274-9E54-54D2692A1FF2}"/>
              </a:ext>
            </a:extLst>
          </p:cNvPr>
          <p:cNvPicPr>
            <a:picLocks noChangeAspect="1"/>
          </p:cNvPicPr>
          <p:nvPr/>
        </p:nvPicPr>
        <p:blipFill>
          <a:blip r:embed="rId4"/>
          <a:srcRect/>
          <a:stretch/>
        </p:blipFill>
        <p:spPr>
          <a:xfrm>
            <a:off x="8481028" y="1105631"/>
            <a:ext cx="2825558" cy="282555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rgbClr val="37335B"/>
          </a:solidFill>
          <a:ln>
            <a:solidFill>
              <a:schemeClr val="bg1">
                <a:lumMod val="85000"/>
              </a:schemeClr>
            </a:solidFill>
          </a:ln>
          <a:effectLst/>
        </p:spPr>
      </p:pic>
    </p:spTree>
    <p:extLst>
      <p:ext uri="{BB962C8B-B14F-4D97-AF65-F5344CB8AC3E}">
        <p14:creationId xmlns:p14="http://schemas.microsoft.com/office/powerpoint/2010/main" val="3501347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python icon 512x512px (ico, png, icns) - free download | Icons101.com">
            <a:extLst>
              <a:ext uri="{FF2B5EF4-FFF2-40B4-BE49-F238E27FC236}">
                <a16:creationId xmlns:a16="http://schemas.microsoft.com/office/drawing/2014/main" id="{D3748CC8-F4AB-4E6F-9A79-AD7790BD5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1009" y="731538"/>
            <a:ext cx="2375582" cy="23755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soft .Net SVG Vector Logos - Vector Logo Zone">
            <a:extLst>
              <a:ext uri="{FF2B5EF4-FFF2-40B4-BE49-F238E27FC236}">
                <a16:creationId xmlns:a16="http://schemas.microsoft.com/office/drawing/2014/main" id="{3A24149E-B1E7-459A-873C-D463A9B72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023" y="584472"/>
            <a:ext cx="4780071" cy="239003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1053034-43D4-45F4-8DBD-490B7C03B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291" y="2731899"/>
            <a:ext cx="4419983" cy="220999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at is IronPython ? History of IronPython - Trenovision">
            <a:extLst>
              <a:ext uri="{FF2B5EF4-FFF2-40B4-BE49-F238E27FC236}">
                <a16:creationId xmlns:a16="http://schemas.microsoft.com/office/drawing/2014/main" id="{1014AB2F-256B-44CD-9A79-09AF18424B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622" y="4941891"/>
            <a:ext cx="4863376" cy="191610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500E563-A823-4456-A08F-50EA269E03AA}"/>
              </a:ext>
            </a:extLst>
          </p:cNvPr>
          <p:cNvPicPr>
            <a:picLocks noChangeAspect="1"/>
          </p:cNvPicPr>
          <p:nvPr/>
        </p:nvPicPr>
        <p:blipFill>
          <a:blip r:embed="rId6"/>
          <a:stretch>
            <a:fillRect/>
          </a:stretch>
        </p:blipFill>
        <p:spPr>
          <a:xfrm>
            <a:off x="7772017" y="2841811"/>
            <a:ext cx="4419983" cy="2065199"/>
          </a:xfrm>
          <a:prstGeom prst="rect">
            <a:avLst/>
          </a:prstGeom>
        </p:spPr>
      </p:pic>
      <p:sp>
        <p:nvSpPr>
          <p:cNvPr id="9" name="TextBox 8">
            <a:extLst>
              <a:ext uri="{FF2B5EF4-FFF2-40B4-BE49-F238E27FC236}">
                <a16:creationId xmlns:a16="http://schemas.microsoft.com/office/drawing/2014/main" id="{B2EA93B7-2107-4B33-B8C6-16819BE2DD89}"/>
              </a:ext>
            </a:extLst>
          </p:cNvPr>
          <p:cNvSpPr txBox="1"/>
          <p:nvPr/>
        </p:nvSpPr>
        <p:spPr>
          <a:xfrm>
            <a:off x="7938423" y="4709787"/>
            <a:ext cx="3560099" cy="830997"/>
          </a:xfrm>
          <a:prstGeom prst="rect">
            <a:avLst/>
          </a:prstGeom>
          <a:noFill/>
        </p:spPr>
        <p:txBody>
          <a:bodyPr wrap="square">
            <a:spAutoFit/>
          </a:bodyPr>
          <a:lstStyle/>
          <a:p>
            <a:r>
              <a:rPr lang="en-IN" sz="4800" dirty="0"/>
              <a:t>Python Node</a:t>
            </a:r>
            <a:endParaRPr lang="en-IN" sz="4800" b="1" dirty="0"/>
          </a:p>
        </p:txBody>
      </p:sp>
      <p:sp>
        <p:nvSpPr>
          <p:cNvPr id="10" name="TextBox 9">
            <a:extLst>
              <a:ext uri="{FF2B5EF4-FFF2-40B4-BE49-F238E27FC236}">
                <a16:creationId xmlns:a16="http://schemas.microsoft.com/office/drawing/2014/main" id="{AD9BFCA4-A374-430E-A310-B8331D121E1E}"/>
              </a:ext>
            </a:extLst>
          </p:cNvPr>
          <p:cNvSpPr txBox="1"/>
          <p:nvPr/>
        </p:nvSpPr>
        <p:spPr>
          <a:xfrm>
            <a:off x="8166656" y="5613532"/>
            <a:ext cx="2695930" cy="707886"/>
          </a:xfrm>
          <a:prstGeom prst="rect">
            <a:avLst/>
          </a:prstGeom>
          <a:noFill/>
        </p:spPr>
        <p:txBody>
          <a:bodyPr wrap="square">
            <a:spAutoFit/>
          </a:bodyPr>
          <a:lstStyle/>
          <a:p>
            <a:r>
              <a:rPr lang="en-IN" sz="2000" dirty="0"/>
              <a:t>Basic Editor/Integrated Developer Environment</a:t>
            </a:r>
            <a:endParaRPr lang="en-IN" sz="2000" b="1" dirty="0"/>
          </a:p>
        </p:txBody>
      </p:sp>
    </p:spTree>
    <p:extLst>
      <p:ext uri="{BB962C8B-B14F-4D97-AF65-F5344CB8AC3E}">
        <p14:creationId xmlns:p14="http://schemas.microsoft.com/office/powerpoint/2010/main" val="3843635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392479-E8D0-4B23-80E1-31EBC2358881}"/>
              </a:ext>
            </a:extLst>
          </p:cNvPr>
          <p:cNvSpPr txBox="1"/>
          <p:nvPr/>
        </p:nvSpPr>
        <p:spPr>
          <a:xfrm>
            <a:off x="265750" y="1309517"/>
            <a:ext cx="6744650" cy="707886"/>
          </a:xfrm>
          <a:prstGeom prst="rect">
            <a:avLst/>
          </a:prstGeom>
          <a:noFill/>
        </p:spPr>
        <p:txBody>
          <a:bodyPr wrap="square">
            <a:spAutoFit/>
          </a:bodyPr>
          <a:lstStyle/>
          <a:p>
            <a:r>
              <a:rPr lang="en-IN" sz="4000" dirty="0"/>
              <a:t>Iron Python | .NET Compatible</a:t>
            </a:r>
            <a:endParaRPr lang="en-IN" sz="4000" b="1" dirty="0"/>
          </a:p>
        </p:txBody>
      </p:sp>
      <p:sp>
        <p:nvSpPr>
          <p:cNvPr id="6" name="TextBox 5">
            <a:extLst>
              <a:ext uri="{FF2B5EF4-FFF2-40B4-BE49-F238E27FC236}">
                <a16:creationId xmlns:a16="http://schemas.microsoft.com/office/drawing/2014/main" id="{33077251-6C0D-4692-AB56-AC3727DD31AE}"/>
              </a:ext>
            </a:extLst>
          </p:cNvPr>
          <p:cNvSpPr txBox="1"/>
          <p:nvPr/>
        </p:nvSpPr>
        <p:spPr>
          <a:xfrm>
            <a:off x="265750" y="2151727"/>
            <a:ext cx="11926250" cy="2554545"/>
          </a:xfrm>
          <a:prstGeom prst="rect">
            <a:avLst/>
          </a:prstGeom>
          <a:noFill/>
        </p:spPr>
        <p:txBody>
          <a:bodyPr wrap="square">
            <a:spAutoFit/>
          </a:bodyPr>
          <a:lstStyle/>
          <a:p>
            <a:pPr marL="571500" indent="-571500">
              <a:buFont typeface="Wingdings" panose="05000000000000000000" pitchFamily="2" charset="2"/>
              <a:buChar char="§"/>
            </a:pPr>
            <a:r>
              <a:rPr lang="en-IN" sz="4000" i="1" dirty="0"/>
              <a:t>Interpreted Programming Language (no need to compile)</a:t>
            </a:r>
          </a:p>
          <a:p>
            <a:pPr marL="571500" indent="-571500">
              <a:buFont typeface="Wingdings" panose="05000000000000000000" pitchFamily="2" charset="2"/>
              <a:buChar char="§"/>
            </a:pPr>
            <a:r>
              <a:rPr lang="en-IN" sz="4000" i="1" dirty="0"/>
              <a:t>Communicates with Revit API</a:t>
            </a:r>
          </a:p>
          <a:p>
            <a:pPr marL="571500" indent="-571500">
              <a:buFont typeface="Wingdings" panose="05000000000000000000" pitchFamily="2" charset="2"/>
              <a:buChar char="§"/>
            </a:pPr>
            <a:r>
              <a:rPr lang="en-IN" sz="4000" i="1" dirty="0" err="1"/>
              <a:t>IronPython</a:t>
            </a:r>
            <a:r>
              <a:rPr lang="en-IN" sz="4000" i="1" dirty="0"/>
              <a:t> 2.7.3 installed with Dynamo</a:t>
            </a:r>
          </a:p>
          <a:p>
            <a:pPr marL="571500" indent="-571500">
              <a:buFont typeface="Wingdings" panose="05000000000000000000" pitchFamily="2" charset="2"/>
              <a:buChar char="§"/>
            </a:pPr>
            <a:r>
              <a:rPr lang="en-IN" sz="4000" i="1" dirty="0"/>
              <a:t>.NET capabilities (i.e. Revit API)</a:t>
            </a:r>
          </a:p>
        </p:txBody>
      </p:sp>
      <p:sp>
        <p:nvSpPr>
          <p:cNvPr id="7" name="TextBox 6">
            <a:extLst>
              <a:ext uri="{FF2B5EF4-FFF2-40B4-BE49-F238E27FC236}">
                <a16:creationId xmlns:a16="http://schemas.microsoft.com/office/drawing/2014/main" id="{0BAA4EE8-11A2-4B05-961F-7D73CAEB4F3C}"/>
              </a:ext>
            </a:extLst>
          </p:cNvPr>
          <p:cNvSpPr txBox="1"/>
          <p:nvPr/>
        </p:nvSpPr>
        <p:spPr>
          <a:xfrm>
            <a:off x="265750" y="4862405"/>
            <a:ext cx="11513874" cy="1326637"/>
          </a:xfrm>
          <a:prstGeom prst="rect">
            <a:avLst/>
          </a:prstGeom>
          <a:noFill/>
        </p:spPr>
        <p:txBody>
          <a:bodyPr wrap="square">
            <a:spAutoFit/>
          </a:bodyPr>
          <a:lstStyle/>
          <a:p>
            <a:r>
              <a:rPr lang="en-IN" sz="4000" dirty="0"/>
              <a:t>Iron Python this is the python that  is compatible with using C# </a:t>
            </a:r>
            <a:endParaRPr lang="en-IN" sz="4000" b="1" dirty="0"/>
          </a:p>
        </p:txBody>
      </p:sp>
    </p:spTree>
    <p:extLst>
      <p:ext uri="{BB962C8B-B14F-4D97-AF65-F5344CB8AC3E}">
        <p14:creationId xmlns:p14="http://schemas.microsoft.com/office/powerpoint/2010/main" val="2890881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BAA4EE8-11A2-4B05-961F-7D73CAEB4F3C}"/>
              </a:ext>
            </a:extLst>
          </p:cNvPr>
          <p:cNvSpPr txBox="1"/>
          <p:nvPr/>
        </p:nvSpPr>
        <p:spPr>
          <a:xfrm>
            <a:off x="301317" y="727224"/>
            <a:ext cx="11200872" cy="1077218"/>
          </a:xfrm>
          <a:prstGeom prst="rect">
            <a:avLst/>
          </a:prstGeom>
          <a:noFill/>
        </p:spPr>
        <p:txBody>
          <a:bodyPr wrap="square">
            <a:spAutoFit/>
          </a:bodyPr>
          <a:lstStyle/>
          <a:p>
            <a:r>
              <a:rPr lang="en-IN" sz="3200" dirty="0"/>
              <a:t>.NET Programming language is a platform that has multiple implementation with different programming language</a:t>
            </a:r>
            <a:endParaRPr lang="en-IN" sz="3200" b="1" dirty="0"/>
          </a:p>
        </p:txBody>
      </p:sp>
      <p:grpSp>
        <p:nvGrpSpPr>
          <p:cNvPr id="3" name="Group 2">
            <a:extLst>
              <a:ext uri="{FF2B5EF4-FFF2-40B4-BE49-F238E27FC236}">
                <a16:creationId xmlns:a16="http://schemas.microsoft.com/office/drawing/2014/main" id="{0A7C1DA2-A41C-44CA-BBB5-8715FAF9A7E4}"/>
              </a:ext>
            </a:extLst>
          </p:cNvPr>
          <p:cNvGrpSpPr/>
          <p:nvPr/>
        </p:nvGrpSpPr>
        <p:grpSpPr>
          <a:xfrm>
            <a:off x="6604583" y="2000535"/>
            <a:ext cx="5011064" cy="2511026"/>
            <a:chOff x="6998988" y="2050296"/>
            <a:chExt cx="5011064" cy="2511026"/>
          </a:xfrm>
        </p:grpSpPr>
        <p:sp>
          <p:nvSpPr>
            <p:cNvPr id="9" name="Rectangle 8">
              <a:extLst>
                <a:ext uri="{FF2B5EF4-FFF2-40B4-BE49-F238E27FC236}">
                  <a16:creationId xmlns:a16="http://schemas.microsoft.com/office/drawing/2014/main" id="{3FA2D959-36F7-49B0-A2D7-1BB05D98339A}"/>
                </a:ext>
              </a:extLst>
            </p:cNvPr>
            <p:cNvSpPr/>
            <p:nvPr/>
          </p:nvSpPr>
          <p:spPr>
            <a:xfrm>
              <a:off x="6998988" y="3429001"/>
              <a:ext cx="2338395" cy="113232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AutoCAD</a:t>
              </a:r>
            </a:p>
          </p:txBody>
        </p:sp>
        <p:sp>
          <p:nvSpPr>
            <p:cNvPr id="10" name="Rectangle 9">
              <a:extLst>
                <a:ext uri="{FF2B5EF4-FFF2-40B4-BE49-F238E27FC236}">
                  <a16:creationId xmlns:a16="http://schemas.microsoft.com/office/drawing/2014/main" id="{37AB2E42-A88E-4226-894E-D42F2AD266CD}"/>
                </a:ext>
              </a:extLst>
            </p:cNvPr>
            <p:cNvSpPr/>
            <p:nvPr/>
          </p:nvSpPr>
          <p:spPr>
            <a:xfrm>
              <a:off x="9671657" y="3429000"/>
              <a:ext cx="2338395" cy="113232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Revit</a:t>
              </a:r>
            </a:p>
          </p:txBody>
        </p:sp>
        <p:cxnSp>
          <p:nvCxnSpPr>
            <p:cNvPr id="15" name="Straight Arrow Connector 14">
              <a:extLst>
                <a:ext uri="{FF2B5EF4-FFF2-40B4-BE49-F238E27FC236}">
                  <a16:creationId xmlns:a16="http://schemas.microsoft.com/office/drawing/2014/main" id="{DBDD4BDF-3CF9-487D-A3CC-C1E149529435}"/>
                </a:ext>
              </a:extLst>
            </p:cNvPr>
            <p:cNvCxnSpPr>
              <a:cxnSpLocks/>
            </p:cNvCxnSpPr>
            <p:nvPr/>
          </p:nvCxnSpPr>
          <p:spPr>
            <a:xfrm>
              <a:off x="8693259" y="2936234"/>
              <a:ext cx="0" cy="49276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B1B81FBB-A1FE-4833-BFF3-7100AA9F7362}"/>
                </a:ext>
              </a:extLst>
            </p:cNvPr>
            <p:cNvCxnSpPr>
              <a:cxnSpLocks/>
            </p:cNvCxnSpPr>
            <p:nvPr/>
          </p:nvCxnSpPr>
          <p:spPr>
            <a:xfrm>
              <a:off x="10036255" y="2936234"/>
              <a:ext cx="1" cy="49276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Rectangle 23">
              <a:extLst>
                <a:ext uri="{FF2B5EF4-FFF2-40B4-BE49-F238E27FC236}">
                  <a16:creationId xmlns:a16="http://schemas.microsoft.com/office/drawing/2014/main" id="{3B47A9BB-A169-4F4F-8F97-AAB48C0E8F2B}"/>
                </a:ext>
              </a:extLst>
            </p:cNvPr>
            <p:cNvSpPr/>
            <p:nvPr/>
          </p:nvSpPr>
          <p:spPr>
            <a:xfrm>
              <a:off x="8290377" y="2050296"/>
              <a:ext cx="2338395" cy="113232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Autodesk</a:t>
              </a:r>
            </a:p>
          </p:txBody>
        </p:sp>
      </p:grpSp>
      <p:grpSp>
        <p:nvGrpSpPr>
          <p:cNvPr id="2" name="Group 1">
            <a:extLst>
              <a:ext uri="{FF2B5EF4-FFF2-40B4-BE49-F238E27FC236}">
                <a16:creationId xmlns:a16="http://schemas.microsoft.com/office/drawing/2014/main" id="{D4305176-95D2-4374-A086-EA114226B69B}"/>
              </a:ext>
            </a:extLst>
          </p:cNvPr>
          <p:cNvGrpSpPr/>
          <p:nvPr/>
        </p:nvGrpSpPr>
        <p:grpSpPr>
          <a:xfrm>
            <a:off x="583037" y="2000535"/>
            <a:ext cx="5011064" cy="2511026"/>
            <a:chOff x="975222" y="2050296"/>
            <a:chExt cx="5011064" cy="2511026"/>
          </a:xfrm>
        </p:grpSpPr>
        <p:sp>
          <p:nvSpPr>
            <p:cNvPr id="25" name="Rectangle 24">
              <a:extLst>
                <a:ext uri="{FF2B5EF4-FFF2-40B4-BE49-F238E27FC236}">
                  <a16:creationId xmlns:a16="http://schemas.microsoft.com/office/drawing/2014/main" id="{823E4A7C-BB6B-4FD2-9944-78F8EB12E860}"/>
                </a:ext>
              </a:extLst>
            </p:cNvPr>
            <p:cNvSpPr/>
            <p:nvPr/>
          </p:nvSpPr>
          <p:spPr>
            <a:xfrm>
              <a:off x="975222" y="3429001"/>
              <a:ext cx="2338395" cy="113232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a:t>
              </a:r>
            </a:p>
          </p:txBody>
        </p:sp>
        <p:sp>
          <p:nvSpPr>
            <p:cNvPr id="26" name="Rectangle 25">
              <a:extLst>
                <a:ext uri="{FF2B5EF4-FFF2-40B4-BE49-F238E27FC236}">
                  <a16:creationId xmlns:a16="http://schemas.microsoft.com/office/drawing/2014/main" id="{4C96AA90-DB78-4D8A-BC0C-77AD34FAA37B}"/>
                </a:ext>
              </a:extLst>
            </p:cNvPr>
            <p:cNvSpPr/>
            <p:nvPr/>
          </p:nvSpPr>
          <p:spPr>
            <a:xfrm>
              <a:off x="3647891" y="3429000"/>
              <a:ext cx="2338395" cy="113232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J#</a:t>
              </a:r>
            </a:p>
          </p:txBody>
        </p:sp>
        <p:cxnSp>
          <p:nvCxnSpPr>
            <p:cNvPr id="27" name="Straight Arrow Connector 26">
              <a:extLst>
                <a:ext uri="{FF2B5EF4-FFF2-40B4-BE49-F238E27FC236}">
                  <a16:creationId xmlns:a16="http://schemas.microsoft.com/office/drawing/2014/main" id="{85197541-6D56-4C14-A363-7FB0FC1080C1}"/>
                </a:ext>
              </a:extLst>
            </p:cNvPr>
            <p:cNvCxnSpPr>
              <a:cxnSpLocks/>
            </p:cNvCxnSpPr>
            <p:nvPr/>
          </p:nvCxnSpPr>
          <p:spPr>
            <a:xfrm>
              <a:off x="2669493" y="2936234"/>
              <a:ext cx="0" cy="49276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A3DDFA0E-A768-4C52-B715-37CE0A38C24A}"/>
                </a:ext>
              </a:extLst>
            </p:cNvPr>
            <p:cNvCxnSpPr>
              <a:cxnSpLocks/>
            </p:cNvCxnSpPr>
            <p:nvPr/>
          </p:nvCxnSpPr>
          <p:spPr>
            <a:xfrm>
              <a:off x="4012489" y="2936234"/>
              <a:ext cx="1" cy="49276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9" name="Rectangle 28">
              <a:extLst>
                <a:ext uri="{FF2B5EF4-FFF2-40B4-BE49-F238E27FC236}">
                  <a16:creationId xmlns:a16="http://schemas.microsoft.com/office/drawing/2014/main" id="{530CE77C-5D16-4386-AFE7-E72FA4C48FC2}"/>
                </a:ext>
              </a:extLst>
            </p:cNvPr>
            <p:cNvSpPr/>
            <p:nvPr/>
          </p:nvSpPr>
          <p:spPr>
            <a:xfrm>
              <a:off x="2266611" y="2050296"/>
              <a:ext cx="2338395" cy="113232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.NET Framework</a:t>
              </a:r>
            </a:p>
          </p:txBody>
        </p:sp>
      </p:grpSp>
      <p:sp>
        <p:nvSpPr>
          <p:cNvPr id="30" name="TextBox 29">
            <a:extLst>
              <a:ext uri="{FF2B5EF4-FFF2-40B4-BE49-F238E27FC236}">
                <a16:creationId xmlns:a16="http://schemas.microsoft.com/office/drawing/2014/main" id="{0C5B4FA8-D732-4919-8EBF-388B178DC0B8}"/>
              </a:ext>
            </a:extLst>
          </p:cNvPr>
          <p:cNvSpPr txBox="1"/>
          <p:nvPr/>
        </p:nvSpPr>
        <p:spPr>
          <a:xfrm>
            <a:off x="301317" y="4967514"/>
            <a:ext cx="11589366" cy="1077218"/>
          </a:xfrm>
          <a:prstGeom prst="rect">
            <a:avLst/>
          </a:prstGeom>
          <a:noFill/>
        </p:spPr>
        <p:txBody>
          <a:bodyPr wrap="square">
            <a:spAutoFit/>
          </a:bodyPr>
          <a:lstStyle/>
          <a:p>
            <a:r>
              <a:rPr lang="en-IN" sz="3200" dirty="0" err="1"/>
              <a:t>IronPython</a:t>
            </a:r>
            <a:r>
              <a:rPr lang="en-IN" sz="3200" dirty="0"/>
              <a:t> is a Python that is capable of dealing with the libraries of .NET </a:t>
            </a:r>
            <a:r>
              <a:rPr lang="en-IN" sz="3200" dirty="0" err="1"/>
              <a:t>i.e</a:t>
            </a:r>
            <a:r>
              <a:rPr lang="en-IN" sz="3200" dirty="0"/>
              <a:t> C# libraries, to be specific Revit API is a C# library</a:t>
            </a:r>
            <a:endParaRPr lang="en-IN" sz="3200" b="1" dirty="0"/>
          </a:p>
        </p:txBody>
      </p:sp>
    </p:spTree>
    <p:extLst>
      <p:ext uri="{BB962C8B-B14F-4D97-AF65-F5344CB8AC3E}">
        <p14:creationId xmlns:p14="http://schemas.microsoft.com/office/powerpoint/2010/main" val="343076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BAA4EE8-11A2-4B05-961F-7D73CAEB4F3C}"/>
              </a:ext>
            </a:extLst>
          </p:cNvPr>
          <p:cNvSpPr txBox="1"/>
          <p:nvPr/>
        </p:nvSpPr>
        <p:spPr>
          <a:xfrm>
            <a:off x="3097070" y="657460"/>
            <a:ext cx="5997860" cy="523220"/>
          </a:xfrm>
          <a:prstGeom prst="rect">
            <a:avLst/>
          </a:prstGeom>
          <a:noFill/>
        </p:spPr>
        <p:txBody>
          <a:bodyPr wrap="square">
            <a:spAutoFit/>
          </a:bodyPr>
          <a:lstStyle/>
          <a:p>
            <a:pPr algn="ctr"/>
            <a:r>
              <a:rPr lang="en-US" sz="2800" b="1" i="0" dirty="0">
                <a:effectLst/>
                <a:latin typeface="Arial" panose="020B0604020202020204" pitchFamily="34" charset="0"/>
              </a:rPr>
              <a:t>Difference between C# and </a:t>
            </a:r>
            <a:r>
              <a:rPr lang="en-US" sz="2800" b="1" i="0" dirty="0" err="1">
                <a:effectLst/>
                <a:latin typeface="Arial" panose="020B0604020202020204" pitchFamily="34" charset="0"/>
              </a:rPr>
              <a:t>.Net</a:t>
            </a:r>
            <a:endParaRPr lang="en-US" sz="2800" b="1" i="0" dirty="0">
              <a:effectLst/>
              <a:latin typeface="Arial" panose="020B0604020202020204" pitchFamily="34" charset="0"/>
            </a:endParaRPr>
          </a:p>
        </p:txBody>
      </p:sp>
      <p:sp>
        <p:nvSpPr>
          <p:cNvPr id="30" name="TextBox 29">
            <a:extLst>
              <a:ext uri="{FF2B5EF4-FFF2-40B4-BE49-F238E27FC236}">
                <a16:creationId xmlns:a16="http://schemas.microsoft.com/office/drawing/2014/main" id="{0C5B4FA8-D732-4919-8EBF-388B178DC0B8}"/>
              </a:ext>
            </a:extLst>
          </p:cNvPr>
          <p:cNvSpPr txBox="1"/>
          <p:nvPr/>
        </p:nvSpPr>
        <p:spPr>
          <a:xfrm>
            <a:off x="477871" y="1211630"/>
            <a:ext cx="10967318" cy="2308324"/>
          </a:xfrm>
          <a:prstGeom prst="rect">
            <a:avLst/>
          </a:prstGeom>
          <a:noFill/>
        </p:spPr>
        <p:txBody>
          <a:bodyPr wrap="square">
            <a:spAutoFit/>
          </a:bodyPr>
          <a:lstStyle/>
          <a:p>
            <a:pPr algn="just"/>
            <a:r>
              <a:rPr lang="en-US" sz="2400" b="0" i="0" dirty="0">
                <a:solidFill>
                  <a:srgbClr val="000000"/>
                </a:solidFill>
                <a:effectLst/>
              </a:rPr>
              <a:t>C# is a programming language and .NET is a framework.</a:t>
            </a:r>
          </a:p>
          <a:p>
            <a:pPr algn="just"/>
            <a:endParaRPr lang="en-US" sz="2400" b="0" i="0" dirty="0">
              <a:solidFill>
                <a:srgbClr val="000000"/>
              </a:solidFill>
              <a:effectLst/>
            </a:endParaRPr>
          </a:p>
          <a:p>
            <a:pPr algn="just"/>
            <a:r>
              <a:rPr lang="en-US" sz="2400" b="0" i="0" dirty="0">
                <a:solidFill>
                  <a:srgbClr val="000000"/>
                </a:solidFill>
                <a:effectLst/>
              </a:rPr>
              <a:t>.NET has Common Language Runtime (CLR), which is a virtual component of .NET framework.</a:t>
            </a:r>
          </a:p>
          <a:p>
            <a:pPr algn="just"/>
            <a:endParaRPr lang="en-US" sz="2400" b="0" i="0" dirty="0">
              <a:solidFill>
                <a:srgbClr val="000000"/>
              </a:solidFill>
              <a:effectLst/>
            </a:endParaRPr>
          </a:p>
          <a:p>
            <a:pPr algn="just"/>
            <a:r>
              <a:rPr lang="en-US" sz="2400" b="0" i="0" dirty="0">
                <a:solidFill>
                  <a:srgbClr val="000000"/>
                </a:solidFill>
                <a:effectLst/>
              </a:rPr>
              <a:t>.NET not only has C#, but through it, you can work with VB, F#, etc.</a:t>
            </a:r>
          </a:p>
        </p:txBody>
      </p:sp>
      <p:pic>
        <p:nvPicPr>
          <p:cNvPr id="2052" name="Picture 4" descr="See the source image">
            <a:extLst>
              <a:ext uri="{FF2B5EF4-FFF2-40B4-BE49-F238E27FC236}">
                <a16:creationId xmlns:a16="http://schemas.microsoft.com/office/drawing/2014/main" id="{FF225B84-FC48-485E-92BB-8F2AA0E84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0484" y="5402109"/>
            <a:ext cx="2178363" cy="132502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Microsoft .Net SVG Vector Logos - Vector Logo Zone">
            <a:extLst>
              <a:ext uri="{FF2B5EF4-FFF2-40B4-BE49-F238E27FC236}">
                <a16:creationId xmlns:a16="http://schemas.microsoft.com/office/drawing/2014/main" id="{BCA106C0-1B0B-49A9-85A2-DB2E8EF725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8847" y="5271247"/>
            <a:ext cx="3173506" cy="158675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508309E-053D-4F78-9C9C-A04FF9EA3D2F}"/>
              </a:ext>
            </a:extLst>
          </p:cNvPr>
          <p:cNvSpPr txBox="1"/>
          <p:nvPr/>
        </p:nvSpPr>
        <p:spPr>
          <a:xfrm>
            <a:off x="468906" y="3649981"/>
            <a:ext cx="11633447" cy="1938992"/>
          </a:xfrm>
          <a:prstGeom prst="rect">
            <a:avLst/>
          </a:prstGeom>
          <a:noFill/>
        </p:spPr>
        <p:txBody>
          <a:bodyPr wrap="square">
            <a:spAutoFit/>
          </a:bodyPr>
          <a:lstStyle/>
          <a:p>
            <a:pPr algn="l"/>
            <a:r>
              <a:rPr lang="en-US" sz="2400" b="0" i="0" dirty="0">
                <a:effectLst/>
              </a:rPr>
              <a:t>What Does .NET Framework (.NET) Mean?</a:t>
            </a:r>
          </a:p>
          <a:p>
            <a:pPr algn="l"/>
            <a:endParaRPr lang="en-US" sz="2400" b="0" i="0" dirty="0">
              <a:effectLst/>
            </a:endParaRPr>
          </a:p>
          <a:p>
            <a:pPr algn="l"/>
            <a:r>
              <a:rPr lang="en-US" sz="2400" b="0" i="0" dirty="0">
                <a:effectLst/>
              </a:rPr>
              <a:t>The .NET framework is a software development framework from Microsoft. It provides a controlled programming environment where software can be developed, installed and executed on Windows-based operating systems.</a:t>
            </a:r>
          </a:p>
        </p:txBody>
      </p:sp>
    </p:spTree>
    <p:extLst>
      <p:ext uri="{BB962C8B-B14F-4D97-AF65-F5344CB8AC3E}">
        <p14:creationId xmlns:p14="http://schemas.microsoft.com/office/powerpoint/2010/main" val="4156803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8241EA-9229-425D-9DB4-08AB43664665}"/>
              </a:ext>
            </a:extLst>
          </p:cNvPr>
          <p:cNvSpPr>
            <a:spLocks noGrp="1"/>
          </p:cNvSpPr>
          <p:nvPr>
            <p:ph type="title"/>
          </p:nvPr>
        </p:nvSpPr>
        <p:spPr>
          <a:xfrm>
            <a:off x="2652469" y="597904"/>
            <a:ext cx="6887062" cy="1090178"/>
          </a:xfrm>
        </p:spPr>
        <p:txBody>
          <a:bodyPr>
            <a:noAutofit/>
          </a:bodyPr>
          <a:lstStyle/>
          <a:p>
            <a:r>
              <a:rPr lang="en-IN" sz="6000" b="1" dirty="0"/>
              <a:t>What is an </a:t>
            </a:r>
            <a:r>
              <a:rPr lang="en-IN" sz="6000" b="1" dirty="0" err="1"/>
              <a:t>api</a:t>
            </a:r>
            <a:r>
              <a:rPr lang="en-IN" sz="6000" b="1" dirty="0"/>
              <a:t>?</a:t>
            </a:r>
          </a:p>
        </p:txBody>
      </p:sp>
      <p:sp>
        <p:nvSpPr>
          <p:cNvPr id="7" name="TextBox 6">
            <a:extLst>
              <a:ext uri="{FF2B5EF4-FFF2-40B4-BE49-F238E27FC236}">
                <a16:creationId xmlns:a16="http://schemas.microsoft.com/office/drawing/2014/main" id="{E8B5C77C-107D-4DD3-8F67-62D75583E76B}"/>
              </a:ext>
            </a:extLst>
          </p:cNvPr>
          <p:cNvSpPr txBox="1"/>
          <p:nvPr/>
        </p:nvSpPr>
        <p:spPr>
          <a:xfrm>
            <a:off x="182509" y="3199036"/>
            <a:ext cx="7004354" cy="1815882"/>
          </a:xfrm>
          <a:prstGeom prst="rect">
            <a:avLst/>
          </a:prstGeom>
          <a:noFill/>
        </p:spPr>
        <p:txBody>
          <a:bodyPr wrap="square">
            <a:spAutoFit/>
          </a:bodyPr>
          <a:lstStyle/>
          <a:p>
            <a:pPr marL="457200" indent="-457200">
              <a:buFont typeface="Wingdings" panose="05000000000000000000" pitchFamily="2" charset="2"/>
              <a:buChar char="§"/>
            </a:pPr>
            <a:r>
              <a:rPr lang="en-IN" sz="2800" dirty="0"/>
              <a:t>“Application Programming Interface”</a:t>
            </a:r>
          </a:p>
          <a:p>
            <a:pPr marL="457200" indent="-457200">
              <a:buFont typeface="Wingdings" panose="05000000000000000000" pitchFamily="2" charset="2"/>
              <a:buChar char="§"/>
            </a:pPr>
            <a:r>
              <a:rPr lang="en-IN" sz="2800" dirty="0"/>
              <a:t>List of commands/functions you can give Revit</a:t>
            </a:r>
          </a:p>
          <a:p>
            <a:pPr marL="457200" indent="-457200">
              <a:buFont typeface="Wingdings" panose="05000000000000000000" pitchFamily="2" charset="2"/>
              <a:buChar char="§"/>
            </a:pPr>
            <a:r>
              <a:rPr lang="en-IN" sz="2800" dirty="0"/>
              <a:t>The MENU to the restaurant’s Kitchen</a:t>
            </a:r>
          </a:p>
        </p:txBody>
      </p:sp>
      <p:pic>
        <p:nvPicPr>
          <p:cNvPr id="9" name="Picture 2" descr="Explained : Frontend, Backend, APIs : r/ProgrammerHumor">
            <a:extLst>
              <a:ext uri="{FF2B5EF4-FFF2-40B4-BE49-F238E27FC236}">
                <a16:creationId xmlns:a16="http://schemas.microsoft.com/office/drawing/2014/main" id="{977295F8-0A90-43A4-BF0B-5063B48D4F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7684" y="1918269"/>
            <a:ext cx="5047217" cy="4939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793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D3C344B-D919-40BA-BCED-17D3BF852B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651" y="1812758"/>
            <a:ext cx="11434272" cy="44797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5E1D900-3E16-401C-9050-F1BDE719AE30}"/>
              </a:ext>
            </a:extLst>
          </p:cNvPr>
          <p:cNvSpPr txBox="1"/>
          <p:nvPr/>
        </p:nvSpPr>
        <p:spPr>
          <a:xfrm>
            <a:off x="5240770" y="4068768"/>
            <a:ext cx="1710459" cy="1569660"/>
          </a:xfrm>
          <a:prstGeom prst="rect">
            <a:avLst/>
          </a:prstGeom>
          <a:noFill/>
        </p:spPr>
        <p:txBody>
          <a:bodyPr wrap="square">
            <a:spAutoFit/>
          </a:bodyPr>
          <a:lstStyle/>
          <a:p>
            <a:pPr algn="ctr"/>
            <a:r>
              <a:rPr lang="en-IN" sz="3200" dirty="0"/>
              <a:t>API</a:t>
            </a:r>
          </a:p>
          <a:p>
            <a:pPr algn="ctr"/>
            <a:r>
              <a:rPr lang="en-IN" sz="3200" dirty="0"/>
              <a:t>“Menu”</a:t>
            </a:r>
          </a:p>
          <a:p>
            <a:pPr algn="ctr"/>
            <a:r>
              <a:rPr lang="en-IN" sz="3200" dirty="0"/>
              <a:t>“Waiter”</a:t>
            </a:r>
          </a:p>
        </p:txBody>
      </p:sp>
      <p:sp>
        <p:nvSpPr>
          <p:cNvPr id="9" name="TextBox 8">
            <a:extLst>
              <a:ext uri="{FF2B5EF4-FFF2-40B4-BE49-F238E27FC236}">
                <a16:creationId xmlns:a16="http://schemas.microsoft.com/office/drawing/2014/main" id="{FC378647-2E42-432D-8BF5-6C133A13D25E}"/>
              </a:ext>
            </a:extLst>
          </p:cNvPr>
          <p:cNvSpPr txBox="1"/>
          <p:nvPr/>
        </p:nvSpPr>
        <p:spPr>
          <a:xfrm>
            <a:off x="584406" y="1136593"/>
            <a:ext cx="2815351" cy="1077218"/>
          </a:xfrm>
          <a:prstGeom prst="rect">
            <a:avLst/>
          </a:prstGeom>
          <a:noFill/>
        </p:spPr>
        <p:txBody>
          <a:bodyPr wrap="square">
            <a:spAutoFit/>
          </a:bodyPr>
          <a:lstStyle/>
          <a:p>
            <a:pPr algn="ctr"/>
            <a:r>
              <a:rPr lang="en-IN" sz="3200" b="1" dirty="0"/>
              <a:t>Revit</a:t>
            </a:r>
          </a:p>
          <a:p>
            <a:pPr algn="ctr"/>
            <a:r>
              <a:rPr lang="en-IN" sz="3200" dirty="0"/>
              <a:t>“The Kitchen”</a:t>
            </a:r>
          </a:p>
        </p:txBody>
      </p:sp>
      <p:sp>
        <p:nvSpPr>
          <p:cNvPr id="10" name="TextBox 9">
            <a:extLst>
              <a:ext uri="{FF2B5EF4-FFF2-40B4-BE49-F238E27FC236}">
                <a16:creationId xmlns:a16="http://schemas.microsoft.com/office/drawing/2014/main" id="{DDA64412-69C6-4E25-A292-5C3028FD57B3}"/>
              </a:ext>
            </a:extLst>
          </p:cNvPr>
          <p:cNvSpPr txBox="1"/>
          <p:nvPr/>
        </p:nvSpPr>
        <p:spPr>
          <a:xfrm>
            <a:off x="8445401" y="1136593"/>
            <a:ext cx="3408948" cy="1569660"/>
          </a:xfrm>
          <a:prstGeom prst="rect">
            <a:avLst/>
          </a:prstGeom>
          <a:noFill/>
        </p:spPr>
        <p:txBody>
          <a:bodyPr wrap="square">
            <a:spAutoFit/>
          </a:bodyPr>
          <a:lstStyle/>
          <a:p>
            <a:pPr algn="ctr"/>
            <a:r>
              <a:rPr lang="en-IN" sz="3200" b="1" dirty="0"/>
              <a:t>Our custom application</a:t>
            </a:r>
          </a:p>
          <a:p>
            <a:pPr algn="ctr"/>
            <a:r>
              <a:rPr lang="en-IN" sz="3200" dirty="0"/>
              <a:t>“The customer”</a:t>
            </a:r>
          </a:p>
        </p:txBody>
      </p:sp>
      <p:cxnSp>
        <p:nvCxnSpPr>
          <p:cNvPr id="3" name="Straight Arrow Connector 2">
            <a:extLst>
              <a:ext uri="{FF2B5EF4-FFF2-40B4-BE49-F238E27FC236}">
                <a16:creationId xmlns:a16="http://schemas.microsoft.com/office/drawing/2014/main" id="{05E64439-F2B0-4724-892C-19027D1F6F10}"/>
              </a:ext>
            </a:extLst>
          </p:cNvPr>
          <p:cNvCxnSpPr>
            <a:cxnSpLocks/>
          </p:cNvCxnSpPr>
          <p:nvPr/>
        </p:nvCxnSpPr>
        <p:spPr>
          <a:xfrm flipH="1">
            <a:off x="6951229" y="2213811"/>
            <a:ext cx="1443789" cy="0"/>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E227924-2485-477D-AC28-1B9B9545BF83}"/>
              </a:ext>
            </a:extLst>
          </p:cNvPr>
          <p:cNvCxnSpPr>
            <a:cxnSpLocks/>
          </p:cNvCxnSpPr>
          <p:nvPr/>
        </p:nvCxnSpPr>
        <p:spPr>
          <a:xfrm>
            <a:off x="7138737" y="5453763"/>
            <a:ext cx="1588168" cy="0"/>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337D110-5C5E-4B24-AA68-F11953F94032}"/>
              </a:ext>
            </a:extLst>
          </p:cNvPr>
          <p:cNvSpPr txBox="1"/>
          <p:nvPr/>
        </p:nvSpPr>
        <p:spPr>
          <a:xfrm>
            <a:off x="6004743" y="1547374"/>
            <a:ext cx="3408948" cy="523220"/>
          </a:xfrm>
          <a:prstGeom prst="rect">
            <a:avLst/>
          </a:prstGeom>
          <a:noFill/>
        </p:spPr>
        <p:txBody>
          <a:bodyPr wrap="square">
            <a:spAutoFit/>
          </a:bodyPr>
          <a:lstStyle/>
          <a:p>
            <a:pPr algn="ctr"/>
            <a:r>
              <a:rPr lang="en-IN" sz="2800" b="1" dirty="0"/>
              <a:t>Place order</a:t>
            </a:r>
            <a:endParaRPr lang="en-IN" sz="2800" dirty="0"/>
          </a:p>
        </p:txBody>
      </p:sp>
      <p:sp>
        <p:nvSpPr>
          <p:cNvPr id="20" name="TextBox 19">
            <a:extLst>
              <a:ext uri="{FF2B5EF4-FFF2-40B4-BE49-F238E27FC236}">
                <a16:creationId xmlns:a16="http://schemas.microsoft.com/office/drawing/2014/main" id="{66ED3DEE-A450-48CB-8D89-CF491CBFC754}"/>
              </a:ext>
            </a:extLst>
          </p:cNvPr>
          <p:cNvSpPr txBox="1"/>
          <p:nvPr/>
        </p:nvSpPr>
        <p:spPr>
          <a:xfrm>
            <a:off x="7099640" y="4812437"/>
            <a:ext cx="1443789" cy="523220"/>
          </a:xfrm>
          <a:prstGeom prst="rect">
            <a:avLst/>
          </a:prstGeom>
          <a:noFill/>
        </p:spPr>
        <p:txBody>
          <a:bodyPr wrap="square">
            <a:spAutoFit/>
          </a:bodyPr>
          <a:lstStyle/>
          <a:p>
            <a:pPr algn="ctr"/>
            <a:r>
              <a:rPr lang="en-IN" sz="2800" b="1" dirty="0"/>
              <a:t>Results</a:t>
            </a:r>
            <a:endParaRPr lang="en-IN" sz="2800" dirty="0"/>
          </a:p>
        </p:txBody>
      </p:sp>
    </p:spTree>
    <p:extLst>
      <p:ext uri="{BB962C8B-B14F-4D97-AF65-F5344CB8AC3E}">
        <p14:creationId xmlns:p14="http://schemas.microsoft.com/office/powerpoint/2010/main" val="2663799515"/>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 design</Template>
  <TotalTime>1129</TotalTime>
  <Words>1030</Words>
  <Application>Microsoft Office PowerPoint</Application>
  <PresentationFormat>Widescreen</PresentationFormat>
  <Paragraphs>170</Paragraphs>
  <Slides>31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Gill Sans MT</vt:lpstr>
      <vt:lpstr>Wingdings</vt:lpstr>
      <vt:lpstr>Wingdings 2</vt:lpstr>
      <vt:lpstr>Dividend</vt:lpstr>
      <vt:lpstr>PYTHON in dynamo</vt:lpstr>
      <vt:lpstr>Python in dynamo</vt:lpstr>
      <vt:lpstr>PowerPoint Presentation</vt:lpstr>
      <vt:lpstr>PowerPoint Presentation</vt:lpstr>
      <vt:lpstr>PowerPoint Presentation</vt:lpstr>
      <vt:lpstr>PowerPoint Presentation</vt:lpstr>
      <vt:lpstr>PowerPoint Presentation</vt:lpstr>
      <vt:lpstr>What is an api?</vt:lpstr>
      <vt:lpstr>PowerPoint Presentation</vt:lpstr>
      <vt:lpstr>PowerPoint Presentation</vt:lpstr>
      <vt:lpstr>What is a boiler plate?</vt:lpstr>
      <vt:lpstr>PowerPoint Presentation</vt:lpstr>
      <vt:lpstr>PowerPoint Presentation</vt:lpstr>
      <vt:lpstr>PowerPoint Presentation</vt:lpstr>
      <vt:lpstr>PowerPoint Presentation</vt:lpstr>
      <vt:lpstr>PowerPoint Presentation</vt:lpstr>
      <vt:lpstr>PowerPoint Presentation</vt:lpstr>
      <vt:lpstr>CLR- COMMON LANGUAGE RUNTIME</vt:lpstr>
      <vt:lpstr>Dll’s-Dynamic link libraries</vt:lpstr>
      <vt:lpstr>Dll’s-Dynamic link libraries</vt:lpstr>
      <vt:lpstr>USING EXTERNAL LIBRARIES</vt:lpstr>
      <vt:lpstr>Revitnodes</vt:lpstr>
      <vt:lpstr>protogeometry</vt:lpstr>
      <vt:lpstr>Revit api &amp; revit apiui</vt:lpstr>
      <vt:lpstr>Revit services</vt:lpstr>
      <vt:lpstr>Current document</vt:lpstr>
      <vt:lpstr>Transaction start/end</vt:lpstr>
      <vt:lpstr>Syntax Help !</vt:lpstr>
      <vt:lpstr>templating</vt:lpstr>
      <vt:lpstr>Next on #2</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QUICK START</dc:title>
  <dc:creator>Pragatheesh (TS)</dc:creator>
  <cp:lastModifiedBy>Pragatheesh (TS)</cp:lastModifiedBy>
  <cp:revision>37</cp:revision>
  <dcterms:created xsi:type="dcterms:W3CDTF">2022-01-02T12:06:25Z</dcterms:created>
  <dcterms:modified xsi:type="dcterms:W3CDTF">2022-01-16T12:18:32Z</dcterms:modified>
</cp:coreProperties>
</file>